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717" r:id="rId2"/>
    <p:sldId id="753" r:id="rId3"/>
    <p:sldId id="752" r:id="rId4"/>
    <p:sldId id="755" r:id="rId5"/>
    <p:sldId id="754" r:id="rId6"/>
    <p:sldId id="759" r:id="rId7"/>
    <p:sldId id="760" r:id="rId8"/>
    <p:sldId id="761" r:id="rId9"/>
    <p:sldId id="763" r:id="rId10"/>
    <p:sldId id="762" r:id="rId11"/>
    <p:sldId id="718" r:id="rId12"/>
    <p:sldId id="719" r:id="rId13"/>
    <p:sldId id="720" r:id="rId14"/>
    <p:sldId id="726" r:id="rId15"/>
    <p:sldId id="725" r:id="rId16"/>
    <p:sldId id="724" r:id="rId17"/>
    <p:sldId id="723" r:id="rId18"/>
    <p:sldId id="722" r:id="rId19"/>
    <p:sldId id="721" r:id="rId20"/>
    <p:sldId id="768" r:id="rId21"/>
    <p:sldId id="769" r:id="rId22"/>
    <p:sldId id="770" r:id="rId23"/>
    <p:sldId id="771" r:id="rId24"/>
    <p:sldId id="772" r:id="rId25"/>
    <p:sldId id="777" r:id="rId26"/>
    <p:sldId id="773" r:id="rId27"/>
    <p:sldId id="782" r:id="rId28"/>
    <p:sldId id="781" r:id="rId29"/>
    <p:sldId id="780" r:id="rId30"/>
    <p:sldId id="779" r:id="rId31"/>
    <p:sldId id="778" r:id="rId32"/>
    <p:sldId id="784" r:id="rId33"/>
    <p:sldId id="783" r:id="rId34"/>
    <p:sldId id="774" r:id="rId35"/>
    <p:sldId id="788" r:id="rId36"/>
    <p:sldId id="787" r:id="rId37"/>
    <p:sldId id="786" r:id="rId38"/>
    <p:sldId id="785" r:id="rId39"/>
    <p:sldId id="789" r:id="rId40"/>
    <p:sldId id="790" r:id="rId41"/>
    <p:sldId id="791" r:id="rId42"/>
    <p:sldId id="792" r:id="rId43"/>
    <p:sldId id="793" r:id="rId44"/>
    <p:sldId id="794" r:id="rId45"/>
    <p:sldId id="795" r:id="rId46"/>
    <p:sldId id="796"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5" d="100"/>
          <a:sy n="75" d="100"/>
        </p:scale>
        <p:origin x="82"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DFD3E9-43F8-49F3-9AFB-4BC452057B24}" type="datetimeFigureOut">
              <a:rPr lang="en-IN" smtClean="0"/>
              <a:t>02-07-2018</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E3DA7D-C622-4AE7-BCCD-73D69E626F85}" type="slidenum">
              <a:rPr lang="en-IN" smtClean="0"/>
              <a:t>‹#›</a:t>
            </a:fld>
            <a:endParaRPr lang="en-IN"/>
          </a:p>
        </p:txBody>
      </p:sp>
    </p:spTree>
    <p:extLst>
      <p:ext uri="{BB962C8B-B14F-4D97-AF65-F5344CB8AC3E}">
        <p14:creationId xmlns:p14="http://schemas.microsoft.com/office/powerpoint/2010/main" val="5055736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p:spPr>
      </p:sp>
      <p:sp>
        <p:nvSpPr>
          <p:cNvPr id="37891" name="Notes Placeholder 2"/>
          <p:cNvSpPr>
            <a:spLocks noGrp="1"/>
          </p:cNvSpPr>
          <p:nvPr>
            <p:ph type="body" idx="1"/>
          </p:nvPr>
        </p:nvSpPr>
        <p:spPr>
          <a:noFill/>
          <a:ln/>
        </p:spPr>
        <p:txBody>
          <a:bodyPr/>
          <a:lstStyle/>
          <a:p>
            <a:endParaRPr lang="en-US" dirty="0"/>
          </a:p>
        </p:txBody>
      </p:sp>
      <p:sp>
        <p:nvSpPr>
          <p:cNvPr id="37892" name="Slide Number Placeholder 3"/>
          <p:cNvSpPr>
            <a:spLocks noGrp="1"/>
          </p:cNvSpPr>
          <p:nvPr>
            <p:ph type="sldNum" sz="quarter" idx="5"/>
          </p:nvPr>
        </p:nvSpPr>
        <p:spPr>
          <a:noFill/>
        </p:spPr>
        <p:txBody>
          <a:bodyPr/>
          <a:lstStyle/>
          <a:p>
            <a:pPr marL="0" marR="0" lvl="0" indent="0" algn="r" defTabSz="942975" rtl="0" eaLnBrk="1" fontAlgn="base" latinLnBrk="0" hangingPunct="1">
              <a:lnSpc>
                <a:spcPct val="100000"/>
              </a:lnSpc>
              <a:spcBef>
                <a:spcPct val="0"/>
              </a:spcBef>
              <a:spcAft>
                <a:spcPct val="0"/>
              </a:spcAft>
              <a:buClrTx/>
              <a:buSzTx/>
              <a:buFontTx/>
              <a:buNone/>
              <a:tabLst/>
              <a:defRPr/>
            </a:pPr>
            <a:fld id="{C79F41F0-39D4-4218-9621-FC0241A882D6}"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42975"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236519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solidFill>
                  <a:srgbClr val="595858"/>
                </a:solidFill>
                <a:latin typeface="roboto"/>
              </a:rPr>
              <a:t>Let’s look at the basic terminology used with Decision trees:</a:t>
            </a:r>
          </a:p>
          <a:p>
            <a:pPr algn="just">
              <a:buFont typeface="+mj-lt"/>
              <a:buAutoNum type="arabicPeriod"/>
            </a:pPr>
            <a:r>
              <a:rPr lang="en-US" b="1" dirty="0">
                <a:solidFill>
                  <a:srgbClr val="333333"/>
                </a:solidFill>
                <a:latin typeface="roboto"/>
              </a:rPr>
              <a:t>Root Node: </a:t>
            </a:r>
            <a:r>
              <a:rPr lang="en-US" dirty="0"/>
              <a:t>It represents entire population or sample and this further gets divided into two or more homogeneous sets.</a:t>
            </a:r>
          </a:p>
          <a:p>
            <a:pPr algn="just">
              <a:buFont typeface="+mj-lt"/>
              <a:buAutoNum type="arabicPeriod"/>
            </a:pPr>
            <a:r>
              <a:rPr lang="en-US" b="1" dirty="0">
                <a:solidFill>
                  <a:srgbClr val="333333"/>
                </a:solidFill>
                <a:latin typeface="roboto"/>
              </a:rPr>
              <a:t>Splitting: </a:t>
            </a:r>
            <a:r>
              <a:rPr lang="en-US" dirty="0"/>
              <a:t>It is a process of dividing a node into two or more sub-nodes.</a:t>
            </a:r>
          </a:p>
          <a:p>
            <a:pPr algn="just">
              <a:buFont typeface="+mj-lt"/>
              <a:buAutoNum type="arabicPeriod"/>
            </a:pPr>
            <a:r>
              <a:rPr lang="en-US" b="1" dirty="0">
                <a:solidFill>
                  <a:srgbClr val="333333"/>
                </a:solidFill>
                <a:latin typeface="roboto"/>
              </a:rPr>
              <a:t>Decision Node: </a:t>
            </a:r>
            <a:r>
              <a:rPr lang="en-US" dirty="0"/>
              <a:t>When a sub-node splits into further sub-nodes, then it is called decision node.</a:t>
            </a:r>
          </a:p>
          <a:p>
            <a:pPr algn="just">
              <a:buFont typeface="+mj-lt"/>
              <a:buAutoNum type="arabicPeriod"/>
            </a:pPr>
            <a:r>
              <a:rPr lang="en-US" b="1" dirty="0">
                <a:solidFill>
                  <a:srgbClr val="333333"/>
                </a:solidFill>
                <a:latin typeface="roboto"/>
              </a:rPr>
              <a:t>Leaf/ Terminal Node: </a:t>
            </a:r>
            <a:r>
              <a:rPr lang="en-US" dirty="0"/>
              <a:t>Nodes do not split is called Leaf or Terminal node.</a:t>
            </a:r>
          </a:p>
          <a:p>
            <a:pPr algn="just">
              <a:buFont typeface="+mj-lt"/>
              <a:buAutoNum type="arabicPeriod"/>
            </a:pPr>
            <a:r>
              <a:rPr lang="en-US" b="1" dirty="0">
                <a:solidFill>
                  <a:srgbClr val="333333"/>
                </a:solidFill>
                <a:latin typeface="roboto"/>
              </a:rPr>
              <a:t>Branch / Sub-Tree</a:t>
            </a:r>
            <a:r>
              <a:rPr lang="en-US" b="1" dirty="0"/>
              <a:t>: </a:t>
            </a:r>
            <a:r>
              <a:rPr lang="en-US" dirty="0"/>
              <a:t>A sub section of entire tree is called branch or sub-tree.</a:t>
            </a:r>
          </a:p>
          <a:p>
            <a:pPr algn="just"/>
            <a:endParaRPr lang="en-US" b="0" i="0" dirty="0">
              <a:solidFill>
                <a:srgbClr val="595858"/>
              </a:solidFill>
              <a:effectLst/>
              <a:latin typeface="roboto"/>
            </a:endParaRPr>
          </a:p>
          <a:p>
            <a:endParaRPr lang="en-IN" dirty="0"/>
          </a:p>
        </p:txBody>
      </p:sp>
      <p:sp>
        <p:nvSpPr>
          <p:cNvPr id="4" name="Slide Number Placeholder 3"/>
          <p:cNvSpPr>
            <a:spLocks noGrp="1"/>
          </p:cNvSpPr>
          <p:nvPr>
            <p:ph type="sldNum" sz="quarter" idx="10"/>
          </p:nvPr>
        </p:nvSpPr>
        <p:spPr/>
        <p:txBody>
          <a:bodyPr/>
          <a:lstStyle/>
          <a:p>
            <a:fld id="{D7286ABC-A69B-4EEA-B162-7FD50F9A2A4C}" type="slidenum">
              <a:rPr lang="en-IN" smtClean="0"/>
              <a:t>23</a:t>
            </a:fld>
            <a:endParaRPr lang="en-IN" dirty="0"/>
          </a:p>
        </p:txBody>
      </p:sp>
    </p:spTree>
    <p:extLst>
      <p:ext uri="{BB962C8B-B14F-4D97-AF65-F5344CB8AC3E}">
        <p14:creationId xmlns:p14="http://schemas.microsoft.com/office/powerpoint/2010/main" val="4123171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D04EF-0269-4B44-9FFB-5E839C3ECD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3E5BCB1-8828-4390-A070-48A4915C71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7B671DF-2E11-4308-9210-362E5F423D3D}"/>
              </a:ext>
            </a:extLst>
          </p:cNvPr>
          <p:cNvSpPr>
            <a:spLocks noGrp="1"/>
          </p:cNvSpPr>
          <p:nvPr>
            <p:ph type="dt" sz="half" idx="10"/>
          </p:nvPr>
        </p:nvSpPr>
        <p:spPr/>
        <p:txBody>
          <a:bodyPr/>
          <a:lstStyle/>
          <a:p>
            <a:fld id="{4656E2C5-F02A-406F-8810-0D95FE8DD44F}" type="datetimeFigureOut">
              <a:rPr lang="en-IN" smtClean="0"/>
              <a:t>02-07-2018</a:t>
            </a:fld>
            <a:endParaRPr lang="en-IN"/>
          </a:p>
        </p:txBody>
      </p:sp>
      <p:sp>
        <p:nvSpPr>
          <p:cNvPr id="5" name="Footer Placeholder 4">
            <a:extLst>
              <a:ext uri="{FF2B5EF4-FFF2-40B4-BE49-F238E27FC236}">
                <a16:creationId xmlns:a16="http://schemas.microsoft.com/office/drawing/2014/main" id="{B12C899D-E669-4B28-BA8F-B2EDCFD5882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81E1AAD-41B5-4BBE-9C88-F143675C4907}"/>
              </a:ext>
            </a:extLst>
          </p:cNvPr>
          <p:cNvSpPr>
            <a:spLocks noGrp="1"/>
          </p:cNvSpPr>
          <p:nvPr>
            <p:ph type="sldNum" sz="quarter" idx="12"/>
          </p:nvPr>
        </p:nvSpPr>
        <p:spPr/>
        <p:txBody>
          <a:bodyPr/>
          <a:lstStyle/>
          <a:p>
            <a:fld id="{AFA74D4D-ADB6-40D0-86BC-D39037861771}" type="slidenum">
              <a:rPr lang="en-IN" smtClean="0"/>
              <a:t>‹#›</a:t>
            </a:fld>
            <a:endParaRPr lang="en-IN"/>
          </a:p>
        </p:txBody>
      </p:sp>
    </p:spTree>
    <p:extLst>
      <p:ext uri="{BB962C8B-B14F-4D97-AF65-F5344CB8AC3E}">
        <p14:creationId xmlns:p14="http://schemas.microsoft.com/office/powerpoint/2010/main" val="2424440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B8930-6A3B-4DD9-92C9-75AD44C750D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E981FC1-3D6A-4566-B590-917475ACA51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989D41D-95CE-41D5-B6A7-98EAF3D18C82}"/>
              </a:ext>
            </a:extLst>
          </p:cNvPr>
          <p:cNvSpPr>
            <a:spLocks noGrp="1"/>
          </p:cNvSpPr>
          <p:nvPr>
            <p:ph type="dt" sz="half" idx="10"/>
          </p:nvPr>
        </p:nvSpPr>
        <p:spPr/>
        <p:txBody>
          <a:bodyPr/>
          <a:lstStyle/>
          <a:p>
            <a:fld id="{4656E2C5-F02A-406F-8810-0D95FE8DD44F}" type="datetimeFigureOut">
              <a:rPr lang="en-IN" smtClean="0"/>
              <a:t>02-07-2018</a:t>
            </a:fld>
            <a:endParaRPr lang="en-IN"/>
          </a:p>
        </p:txBody>
      </p:sp>
      <p:sp>
        <p:nvSpPr>
          <p:cNvPr id="5" name="Footer Placeholder 4">
            <a:extLst>
              <a:ext uri="{FF2B5EF4-FFF2-40B4-BE49-F238E27FC236}">
                <a16:creationId xmlns:a16="http://schemas.microsoft.com/office/drawing/2014/main" id="{CFD75141-0A0D-4CA1-A39A-C16FD5FD828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25AECC8-8BED-4775-8D8E-0961A9CA66E9}"/>
              </a:ext>
            </a:extLst>
          </p:cNvPr>
          <p:cNvSpPr>
            <a:spLocks noGrp="1"/>
          </p:cNvSpPr>
          <p:nvPr>
            <p:ph type="sldNum" sz="quarter" idx="12"/>
          </p:nvPr>
        </p:nvSpPr>
        <p:spPr/>
        <p:txBody>
          <a:bodyPr/>
          <a:lstStyle/>
          <a:p>
            <a:fld id="{AFA74D4D-ADB6-40D0-86BC-D39037861771}" type="slidenum">
              <a:rPr lang="en-IN" smtClean="0"/>
              <a:t>‹#›</a:t>
            </a:fld>
            <a:endParaRPr lang="en-IN"/>
          </a:p>
        </p:txBody>
      </p:sp>
    </p:spTree>
    <p:extLst>
      <p:ext uri="{BB962C8B-B14F-4D97-AF65-F5344CB8AC3E}">
        <p14:creationId xmlns:p14="http://schemas.microsoft.com/office/powerpoint/2010/main" val="1114680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579547-D0E2-481A-B92A-AF7B5018538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180F449-CDB2-47F7-8D3F-03C7200C29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1B3ED02-AC2C-4C21-A65A-95D59410E078}"/>
              </a:ext>
            </a:extLst>
          </p:cNvPr>
          <p:cNvSpPr>
            <a:spLocks noGrp="1"/>
          </p:cNvSpPr>
          <p:nvPr>
            <p:ph type="dt" sz="half" idx="10"/>
          </p:nvPr>
        </p:nvSpPr>
        <p:spPr/>
        <p:txBody>
          <a:bodyPr/>
          <a:lstStyle/>
          <a:p>
            <a:fld id="{4656E2C5-F02A-406F-8810-0D95FE8DD44F}" type="datetimeFigureOut">
              <a:rPr lang="en-IN" smtClean="0"/>
              <a:t>02-07-2018</a:t>
            </a:fld>
            <a:endParaRPr lang="en-IN"/>
          </a:p>
        </p:txBody>
      </p:sp>
      <p:sp>
        <p:nvSpPr>
          <p:cNvPr id="5" name="Footer Placeholder 4">
            <a:extLst>
              <a:ext uri="{FF2B5EF4-FFF2-40B4-BE49-F238E27FC236}">
                <a16:creationId xmlns:a16="http://schemas.microsoft.com/office/drawing/2014/main" id="{5010F7EE-B456-4918-9D9B-697E424FE7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A31508A-B769-412E-903F-FC1DBD1F25F6}"/>
              </a:ext>
            </a:extLst>
          </p:cNvPr>
          <p:cNvSpPr>
            <a:spLocks noGrp="1"/>
          </p:cNvSpPr>
          <p:nvPr>
            <p:ph type="sldNum" sz="quarter" idx="12"/>
          </p:nvPr>
        </p:nvSpPr>
        <p:spPr/>
        <p:txBody>
          <a:bodyPr/>
          <a:lstStyle/>
          <a:p>
            <a:fld id="{AFA74D4D-ADB6-40D0-86BC-D39037861771}" type="slidenum">
              <a:rPr lang="en-IN" smtClean="0"/>
              <a:t>‹#›</a:t>
            </a:fld>
            <a:endParaRPr lang="en-IN"/>
          </a:p>
        </p:txBody>
      </p:sp>
    </p:spTree>
    <p:extLst>
      <p:ext uri="{BB962C8B-B14F-4D97-AF65-F5344CB8AC3E}">
        <p14:creationId xmlns:p14="http://schemas.microsoft.com/office/powerpoint/2010/main" val="2828027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pic>
        <p:nvPicPr>
          <p:cNvPr id="2" name="Picture 6" descr="Logo-Png.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75200" y="0"/>
            <a:ext cx="25400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ounded Rectangle 2"/>
          <p:cNvSpPr/>
          <p:nvPr/>
        </p:nvSpPr>
        <p:spPr>
          <a:xfrm>
            <a:off x="101600" y="685800"/>
            <a:ext cx="11988800" cy="5562600"/>
          </a:xfrm>
          <a:prstGeom prst="roundRect">
            <a:avLst>
              <a:gd name="adj" fmla="val 2928"/>
            </a:avLst>
          </a:prstGeom>
          <a:noFill/>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en-US" sz="1800" dirty="0">
              <a:solidFill>
                <a:srgbClr val="000000"/>
              </a:solidFill>
            </a:endParaRPr>
          </a:p>
        </p:txBody>
      </p:sp>
      <p:sp>
        <p:nvSpPr>
          <p:cNvPr id="4" name="Footer Placeholder 3"/>
          <p:cNvSpPr txBox="1">
            <a:spLocks/>
          </p:cNvSpPr>
          <p:nvPr/>
        </p:nvSpPr>
        <p:spPr bwMode="auto">
          <a:xfrm>
            <a:off x="33867" y="6432550"/>
            <a:ext cx="1219200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defRPr/>
            </a:pPr>
            <a:r>
              <a:rPr lang="en-US" altLang="en-US" sz="1100">
                <a:solidFill>
                  <a:srgbClr val="595959"/>
                </a:solidFill>
              </a:rPr>
              <a:t>Copyright © 2009 iPrimed, all rights reserved. This presentation contains information  and data  that is confidential and proprietary to iPRIMED</a:t>
            </a:r>
            <a:r>
              <a:rPr lang="en-US" altLang="en-US" sz="1200">
                <a:solidFill>
                  <a:srgbClr val="595959"/>
                </a:solidFill>
              </a:rPr>
              <a:t>.</a:t>
            </a:r>
          </a:p>
        </p:txBody>
      </p:sp>
      <p:pic>
        <p:nvPicPr>
          <p:cNvPr id="5" name="Picture 9" descr="Logo-Png.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775200" y="0"/>
            <a:ext cx="25400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ounded Rectangle 5"/>
          <p:cNvSpPr/>
          <p:nvPr userDrawn="1"/>
        </p:nvSpPr>
        <p:spPr>
          <a:xfrm>
            <a:off x="101600" y="685800"/>
            <a:ext cx="11988800" cy="5562600"/>
          </a:xfrm>
          <a:prstGeom prst="roundRect">
            <a:avLst>
              <a:gd name="adj" fmla="val 2928"/>
            </a:avLst>
          </a:prstGeom>
          <a:noFill/>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en-US" sz="1800" dirty="0">
              <a:solidFill>
                <a:srgbClr val="000000"/>
              </a:solidFill>
            </a:endParaRPr>
          </a:p>
        </p:txBody>
      </p:sp>
      <p:sp>
        <p:nvSpPr>
          <p:cNvPr id="7" name="Footer Placeholder 3"/>
          <p:cNvSpPr txBox="1">
            <a:spLocks/>
          </p:cNvSpPr>
          <p:nvPr userDrawn="1"/>
        </p:nvSpPr>
        <p:spPr bwMode="auto">
          <a:xfrm>
            <a:off x="33867" y="6432550"/>
            <a:ext cx="1219200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defRPr/>
            </a:pPr>
            <a:endParaRPr lang="en-US" altLang="en-US" sz="1100">
              <a:solidFill>
                <a:srgbClr val="595959"/>
              </a:solidFill>
            </a:endParaRPr>
          </a:p>
        </p:txBody>
      </p:sp>
    </p:spTree>
    <p:extLst>
      <p:ext uri="{BB962C8B-B14F-4D97-AF65-F5344CB8AC3E}">
        <p14:creationId xmlns:p14="http://schemas.microsoft.com/office/powerpoint/2010/main" val="607825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C2343-E47F-4713-A3AB-77DB20EABFA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E8AB4FA-A821-4BCD-B809-829B1DF2E16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2EE1F80-5FBA-4E6A-86A4-C9B566E4DE19}"/>
              </a:ext>
            </a:extLst>
          </p:cNvPr>
          <p:cNvSpPr>
            <a:spLocks noGrp="1"/>
          </p:cNvSpPr>
          <p:nvPr>
            <p:ph type="dt" sz="half" idx="10"/>
          </p:nvPr>
        </p:nvSpPr>
        <p:spPr/>
        <p:txBody>
          <a:bodyPr/>
          <a:lstStyle/>
          <a:p>
            <a:fld id="{4656E2C5-F02A-406F-8810-0D95FE8DD44F}" type="datetimeFigureOut">
              <a:rPr lang="en-IN" smtClean="0"/>
              <a:t>02-07-2018</a:t>
            </a:fld>
            <a:endParaRPr lang="en-IN"/>
          </a:p>
        </p:txBody>
      </p:sp>
      <p:sp>
        <p:nvSpPr>
          <p:cNvPr id="5" name="Footer Placeholder 4">
            <a:extLst>
              <a:ext uri="{FF2B5EF4-FFF2-40B4-BE49-F238E27FC236}">
                <a16:creationId xmlns:a16="http://schemas.microsoft.com/office/drawing/2014/main" id="{34363180-64F3-4D0C-BC90-5B4E06CCF09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1E87E08-AE52-4CA9-A56D-8B378D0A87BA}"/>
              </a:ext>
            </a:extLst>
          </p:cNvPr>
          <p:cNvSpPr>
            <a:spLocks noGrp="1"/>
          </p:cNvSpPr>
          <p:nvPr>
            <p:ph type="sldNum" sz="quarter" idx="12"/>
          </p:nvPr>
        </p:nvSpPr>
        <p:spPr/>
        <p:txBody>
          <a:bodyPr/>
          <a:lstStyle/>
          <a:p>
            <a:fld id="{AFA74D4D-ADB6-40D0-86BC-D39037861771}" type="slidenum">
              <a:rPr lang="en-IN" smtClean="0"/>
              <a:t>‹#›</a:t>
            </a:fld>
            <a:endParaRPr lang="en-IN"/>
          </a:p>
        </p:txBody>
      </p:sp>
    </p:spTree>
    <p:extLst>
      <p:ext uri="{BB962C8B-B14F-4D97-AF65-F5344CB8AC3E}">
        <p14:creationId xmlns:p14="http://schemas.microsoft.com/office/powerpoint/2010/main" val="2398138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65FA7-830C-410C-8529-084A9E6D158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4951977-7669-4553-AA24-09BE6CC146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D51EB17-1B8C-4C98-9CD8-DA0DF24310CD}"/>
              </a:ext>
            </a:extLst>
          </p:cNvPr>
          <p:cNvSpPr>
            <a:spLocks noGrp="1"/>
          </p:cNvSpPr>
          <p:nvPr>
            <p:ph type="dt" sz="half" idx="10"/>
          </p:nvPr>
        </p:nvSpPr>
        <p:spPr/>
        <p:txBody>
          <a:bodyPr/>
          <a:lstStyle/>
          <a:p>
            <a:fld id="{4656E2C5-F02A-406F-8810-0D95FE8DD44F}" type="datetimeFigureOut">
              <a:rPr lang="en-IN" smtClean="0"/>
              <a:t>02-07-2018</a:t>
            </a:fld>
            <a:endParaRPr lang="en-IN"/>
          </a:p>
        </p:txBody>
      </p:sp>
      <p:sp>
        <p:nvSpPr>
          <p:cNvPr id="5" name="Footer Placeholder 4">
            <a:extLst>
              <a:ext uri="{FF2B5EF4-FFF2-40B4-BE49-F238E27FC236}">
                <a16:creationId xmlns:a16="http://schemas.microsoft.com/office/drawing/2014/main" id="{4FB3EEDC-E4F6-453D-8F06-046E2AE0639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797EBEF-5B5D-436F-9F69-C73C00BDDC61}"/>
              </a:ext>
            </a:extLst>
          </p:cNvPr>
          <p:cNvSpPr>
            <a:spLocks noGrp="1"/>
          </p:cNvSpPr>
          <p:nvPr>
            <p:ph type="sldNum" sz="quarter" idx="12"/>
          </p:nvPr>
        </p:nvSpPr>
        <p:spPr/>
        <p:txBody>
          <a:bodyPr/>
          <a:lstStyle/>
          <a:p>
            <a:fld id="{AFA74D4D-ADB6-40D0-86BC-D39037861771}" type="slidenum">
              <a:rPr lang="en-IN" smtClean="0"/>
              <a:t>‹#›</a:t>
            </a:fld>
            <a:endParaRPr lang="en-IN"/>
          </a:p>
        </p:txBody>
      </p:sp>
    </p:spTree>
    <p:extLst>
      <p:ext uri="{BB962C8B-B14F-4D97-AF65-F5344CB8AC3E}">
        <p14:creationId xmlns:p14="http://schemas.microsoft.com/office/powerpoint/2010/main" val="1271418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C5F3B-74F6-4B8C-8CAF-BF3FC2291F3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43D47F5-B71F-4464-85DF-D1531E5469D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BB5DB3D-3C79-4258-9596-1C15354CEAE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C7C74D0-9750-4BB6-9A12-8992D94548FF}"/>
              </a:ext>
            </a:extLst>
          </p:cNvPr>
          <p:cNvSpPr>
            <a:spLocks noGrp="1"/>
          </p:cNvSpPr>
          <p:nvPr>
            <p:ph type="dt" sz="half" idx="10"/>
          </p:nvPr>
        </p:nvSpPr>
        <p:spPr/>
        <p:txBody>
          <a:bodyPr/>
          <a:lstStyle/>
          <a:p>
            <a:fld id="{4656E2C5-F02A-406F-8810-0D95FE8DD44F}" type="datetimeFigureOut">
              <a:rPr lang="en-IN" smtClean="0"/>
              <a:t>02-07-2018</a:t>
            </a:fld>
            <a:endParaRPr lang="en-IN"/>
          </a:p>
        </p:txBody>
      </p:sp>
      <p:sp>
        <p:nvSpPr>
          <p:cNvPr id="6" name="Footer Placeholder 5">
            <a:extLst>
              <a:ext uri="{FF2B5EF4-FFF2-40B4-BE49-F238E27FC236}">
                <a16:creationId xmlns:a16="http://schemas.microsoft.com/office/drawing/2014/main" id="{C9963818-53EB-4BD4-B7AA-3D0FCE451C9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C350656-FE53-44EC-988C-7B7C86E586A2}"/>
              </a:ext>
            </a:extLst>
          </p:cNvPr>
          <p:cNvSpPr>
            <a:spLocks noGrp="1"/>
          </p:cNvSpPr>
          <p:nvPr>
            <p:ph type="sldNum" sz="quarter" idx="12"/>
          </p:nvPr>
        </p:nvSpPr>
        <p:spPr/>
        <p:txBody>
          <a:bodyPr/>
          <a:lstStyle/>
          <a:p>
            <a:fld id="{AFA74D4D-ADB6-40D0-86BC-D39037861771}" type="slidenum">
              <a:rPr lang="en-IN" smtClean="0"/>
              <a:t>‹#›</a:t>
            </a:fld>
            <a:endParaRPr lang="en-IN"/>
          </a:p>
        </p:txBody>
      </p:sp>
    </p:spTree>
    <p:extLst>
      <p:ext uri="{BB962C8B-B14F-4D97-AF65-F5344CB8AC3E}">
        <p14:creationId xmlns:p14="http://schemas.microsoft.com/office/powerpoint/2010/main" val="324930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1BD8D-295A-4F3C-9901-5092158C1A2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6B0741B-8F3A-4690-9C7E-814DEAB5EB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E802FF8-B6D2-4AFD-A178-62F20220D93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C9C1A89-ABCA-44E7-A6D4-E286013411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ED15314-1D79-48BD-9DB1-0C7175D0B6A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2B58C5A-3CC9-476C-99FE-4E58CC79D8A6}"/>
              </a:ext>
            </a:extLst>
          </p:cNvPr>
          <p:cNvSpPr>
            <a:spLocks noGrp="1"/>
          </p:cNvSpPr>
          <p:nvPr>
            <p:ph type="dt" sz="half" idx="10"/>
          </p:nvPr>
        </p:nvSpPr>
        <p:spPr/>
        <p:txBody>
          <a:bodyPr/>
          <a:lstStyle/>
          <a:p>
            <a:fld id="{4656E2C5-F02A-406F-8810-0D95FE8DD44F}" type="datetimeFigureOut">
              <a:rPr lang="en-IN" smtClean="0"/>
              <a:t>02-07-2018</a:t>
            </a:fld>
            <a:endParaRPr lang="en-IN"/>
          </a:p>
        </p:txBody>
      </p:sp>
      <p:sp>
        <p:nvSpPr>
          <p:cNvPr id="8" name="Footer Placeholder 7">
            <a:extLst>
              <a:ext uri="{FF2B5EF4-FFF2-40B4-BE49-F238E27FC236}">
                <a16:creationId xmlns:a16="http://schemas.microsoft.com/office/drawing/2014/main" id="{1D4BFCE4-F783-4C40-BB30-1ED5C55C1C9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A8C51BC-A759-4AB5-9633-24982EB3BAA6}"/>
              </a:ext>
            </a:extLst>
          </p:cNvPr>
          <p:cNvSpPr>
            <a:spLocks noGrp="1"/>
          </p:cNvSpPr>
          <p:nvPr>
            <p:ph type="sldNum" sz="quarter" idx="12"/>
          </p:nvPr>
        </p:nvSpPr>
        <p:spPr/>
        <p:txBody>
          <a:bodyPr/>
          <a:lstStyle/>
          <a:p>
            <a:fld id="{AFA74D4D-ADB6-40D0-86BC-D39037861771}" type="slidenum">
              <a:rPr lang="en-IN" smtClean="0"/>
              <a:t>‹#›</a:t>
            </a:fld>
            <a:endParaRPr lang="en-IN"/>
          </a:p>
        </p:txBody>
      </p:sp>
    </p:spTree>
    <p:extLst>
      <p:ext uri="{BB962C8B-B14F-4D97-AF65-F5344CB8AC3E}">
        <p14:creationId xmlns:p14="http://schemas.microsoft.com/office/powerpoint/2010/main" val="1244091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066E5-C5CD-4DF2-BB84-C0BE661DC3C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8B4CBAF-FE5F-4162-A808-1AFE6CD22755}"/>
              </a:ext>
            </a:extLst>
          </p:cNvPr>
          <p:cNvSpPr>
            <a:spLocks noGrp="1"/>
          </p:cNvSpPr>
          <p:nvPr>
            <p:ph type="dt" sz="half" idx="10"/>
          </p:nvPr>
        </p:nvSpPr>
        <p:spPr/>
        <p:txBody>
          <a:bodyPr/>
          <a:lstStyle/>
          <a:p>
            <a:fld id="{4656E2C5-F02A-406F-8810-0D95FE8DD44F}" type="datetimeFigureOut">
              <a:rPr lang="en-IN" smtClean="0"/>
              <a:t>02-07-2018</a:t>
            </a:fld>
            <a:endParaRPr lang="en-IN"/>
          </a:p>
        </p:txBody>
      </p:sp>
      <p:sp>
        <p:nvSpPr>
          <p:cNvPr id="4" name="Footer Placeholder 3">
            <a:extLst>
              <a:ext uri="{FF2B5EF4-FFF2-40B4-BE49-F238E27FC236}">
                <a16:creationId xmlns:a16="http://schemas.microsoft.com/office/drawing/2014/main" id="{2ACD47AF-F060-4787-8611-6EE29F6152C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E7CB5A3-E5C5-40F2-BC5F-F0407E192F53}"/>
              </a:ext>
            </a:extLst>
          </p:cNvPr>
          <p:cNvSpPr>
            <a:spLocks noGrp="1"/>
          </p:cNvSpPr>
          <p:nvPr>
            <p:ph type="sldNum" sz="quarter" idx="12"/>
          </p:nvPr>
        </p:nvSpPr>
        <p:spPr/>
        <p:txBody>
          <a:bodyPr/>
          <a:lstStyle/>
          <a:p>
            <a:fld id="{AFA74D4D-ADB6-40D0-86BC-D39037861771}" type="slidenum">
              <a:rPr lang="en-IN" smtClean="0"/>
              <a:t>‹#›</a:t>
            </a:fld>
            <a:endParaRPr lang="en-IN"/>
          </a:p>
        </p:txBody>
      </p:sp>
    </p:spTree>
    <p:extLst>
      <p:ext uri="{BB962C8B-B14F-4D97-AF65-F5344CB8AC3E}">
        <p14:creationId xmlns:p14="http://schemas.microsoft.com/office/powerpoint/2010/main" val="15468408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C72B05-BB55-48C7-A272-20B92A0C818C}"/>
              </a:ext>
            </a:extLst>
          </p:cNvPr>
          <p:cNvSpPr>
            <a:spLocks noGrp="1"/>
          </p:cNvSpPr>
          <p:nvPr>
            <p:ph type="dt" sz="half" idx="10"/>
          </p:nvPr>
        </p:nvSpPr>
        <p:spPr/>
        <p:txBody>
          <a:bodyPr/>
          <a:lstStyle/>
          <a:p>
            <a:fld id="{4656E2C5-F02A-406F-8810-0D95FE8DD44F}" type="datetimeFigureOut">
              <a:rPr lang="en-IN" smtClean="0"/>
              <a:t>02-07-2018</a:t>
            </a:fld>
            <a:endParaRPr lang="en-IN"/>
          </a:p>
        </p:txBody>
      </p:sp>
      <p:sp>
        <p:nvSpPr>
          <p:cNvPr id="3" name="Footer Placeholder 2">
            <a:extLst>
              <a:ext uri="{FF2B5EF4-FFF2-40B4-BE49-F238E27FC236}">
                <a16:creationId xmlns:a16="http://schemas.microsoft.com/office/drawing/2014/main" id="{3BE01530-7340-4F26-81F9-C29AF519554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464750D-117F-4C1A-A093-FE1E8BC25EE7}"/>
              </a:ext>
            </a:extLst>
          </p:cNvPr>
          <p:cNvSpPr>
            <a:spLocks noGrp="1"/>
          </p:cNvSpPr>
          <p:nvPr>
            <p:ph type="sldNum" sz="quarter" idx="12"/>
          </p:nvPr>
        </p:nvSpPr>
        <p:spPr/>
        <p:txBody>
          <a:bodyPr/>
          <a:lstStyle/>
          <a:p>
            <a:fld id="{AFA74D4D-ADB6-40D0-86BC-D39037861771}" type="slidenum">
              <a:rPr lang="en-IN" smtClean="0"/>
              <a:t>‹#›</a:t>
            </a:fld>
            <a:endParaRPr lang="en-IN"/>
          </a:p>
        </p:txBody>
      </p:sp>
    </p:spTree>
    <p:extLst>
      <p:ext uri="{BB962C8B-B14F-4D97-AF65-F5344CB8AC3E}">
        <p14:creationId xmlns:p14="http://schemas.microsoft.com/office/powerpoint/2010/main" val="777701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94A34-BA86-49F0-984C-54CE4B18E8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5325904-1E71-40A8-9345-9B97D36E89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56462D5-8789-4625-9AE8-E51B8AF7B9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F552DC4-FBFD-4157-9FBB-1B9E7FE20724}"/>
              </a:ext>
            </a:extLst>
          </p:cNvPr>
          <p:cNvSpPr>
            <a:spLocks noGrp="1"/>
          </p:cNvSpPr>
          <p:nvPr>
            <p:ph type="dt" sz="half" idx="10"/>
          </p:nvPr>
        </p:nvSpPr>
        <p:spPr/>
        <p:txBody>
          <a:bodyPr/>
          <a:lstStyle/>
          <a:p>
            <a:fld id="{4656E2C5-F02A-406F-8810-0D95FE8DD44F}" type="datetimeFigureOut">
              <a:rPr lang="en-IN" smtClean="0"/>
              <a:t>02-07-2018</a:t>
            </a:fld>
            <a:endParaRPr lang="en-IN"/>
          </a:p>
        </p:txBody>
      </p:sp>
      <p:sp>
        <p:nvSpPr>
          <p:cNvPr id="6" name="Footer Placeholder 5">
            <a:extLst>
              <a:ext uri="{FF2B5EF4-FFF2-40B4-BE49-F238E27FC236}">
                <a16:creationId xmlns:a16="http://schemas.microsoft.com/office/drawing/2014/main" id="{1867FE44-B054-4010-B3D8-AC56C02A9C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0803E96-F26F-4A7E-AF86-F3E224EF3A91}"/>
              </a:ext>
            </a:extLst>
          </p:cNvPr>
          <p:cNvSpPr>
            <a:spLocks noGrp="1"/>
          </p:cNvSpPr>
          <p:nvPr>
            <p:ph type="sldNum" sz="quarter" idx="12"/>
          </p:nvPr>
        </p:nvSpPr>
        <p:spPr/>
        <p:txBody>
          <a:bodyPr/>
          <a:lstStyle/>
          <a:p>
            <a:fld id="{AFA74D4D-ADB6-40D0-86BC-D39037861771}" type="slidenum">
              <a:rPr lang="en-IN" smtClean="0"/>
              <a:t>‹#›</a:t>
            </a:fld>
            <a:endParaRPr lang="en-IN"/>
          </a:p>
        </p:txBody>
      </p:sp>
    </p:spTree>
    <p:extLst>
      <p:ext uri="{BB962C8B-B14F-4D97-AF65-F5344CB8AC3E}">
        <p14:creationId xmlns:p14="http://schemas.microsoft.com/office/powerpoint/2010/main" val="3091336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44362-ABA2-4FBA-8658-254539D835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99A9A17-EC93-48A1-93C9-0CDAD9832A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B2CC851-7E86-41F2-9C90-92A826201A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D4C487E-69D0-48F9-8FB0-5D9F7295E1E3}"/>
              </a:ext>
            </a:extLst>
          </p:cNvPr>
          <p:cNvSpPr>
            <a:spLocks noGrp="1"/>
          </p:cNvSpPr>
          <p:nvPr>
            <p:ph type="dt" sz="half" idx="10"/>
          </p:nvPr>
        </p:nvSpPr>
        <p:spPr/>
        <p:txBody>
          <a:bodyPr/>
          <a:lstStyle/>
          <a:p>
            <a:fld id="{4656E2C5-F02A-406F-8810-0D95FE8DD44F}" type="datetimeFigureOut">
              <a:rPr lang="en-IN" smtClean="0"/>
              <a:t>02-07-2018</a:t>
            </a:fld>
            <a:endParaRPr lang="en-IN"/>
          </a:p>
        </p:txBody>
      </p:sp>
      <p:sp>
        <p:nvSpPr>
          <p:cNvPr id="6" name="Footer Placeholder 5">
            <a:extLst>
              <a:ext uri="{FF2B5EF4-FFF2-40B4-BE49-F238E27FC236}">
                <a16:creationId xmlns:a16="http://schemas.microsoft.com/office/drawing/2014/main" id="{14DDA359-0223-4D3E-84E3-11C1E3F7B1C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1FEFB22-E112-48AA-B97A-D81C1DA6F080}"/>
              </a:ext>
            </a:extLst>
          </p:cNvPr>
          <p:cNvSpPr>
            <a:spLocks noGrp="1"/>
          </p:cNvSpPr>
          <p:nvPr>
            <p:ph type="sldNum" sz="quarter" idx="12"/>
          </p:nvPr>
        </p:nvSpPr>
        <p:spPr/>
        <p:txBody>
          <a:bodyPr/>
          <a:lstStyle/>
          <a:p>
            <a:fld id="{AFA74D4D-ADB6-40D0-86BC-D39037861771}" type="slidenum">
              <a:rPr lang="en-IN" smtClean="0"/>
              <a:t>‹#›</a:t>
            </a:fld>
            <a:endParaRPr lang="en-IN"/>
          </a:p>
        </p:txBody>
      </p:sp>
    </p:spTree>
    <p:extLst>
      <p:ext uri="{BB962C8B-B14F-4D97-AF65-F5344CB8AC3E}">
        <p14:creationId xmlns:p14="http://schemas.microsoft.com/office/powerpoint/2010/main" val="2167314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8406B8-5E9B-4A63-868F-50926A7868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AEAFB4B-C259-4B99-A6E0-D5CF616D9D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9339B03-1132-45E4-B479-339D61A28C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56E2C5-F02A-406F-8810-0D95FE8DD44F}" type="datetimeFigureOut">
              <a:rPr lang="en-IN" smtClean="0"/>
              <a:t>02-07-2018</a:t>
            </a:fld>
            <a:endParaRPr lang="en-IN"/>
          </a:p>
        </p:txBody>
      </p:sp>
      <p:sp>
        <p:nvSpPr>
          <p:cNvPr id="5" name="Footer Placeholder 4">
            <a:extLst>
              <a:ext uri="{FF2B5EF4-FFF2-40B4-BE49-F238E27FC236}">
                <a16:creationId xmlns:a16="http://schemas.microsoft.com/office/drawing/2014/main" id="{7D012A31-CF53-411C-90CB-F82150CF19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1A2FB94-64CE-44CA-BAC1-FF17A1B087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A74D4D-ADB6-40D0-86BC-D39037861771}" type="slidenum">
              <a:rPr lang="en-IN" smtClean="0"/>
              <a:t>‹#›</a:t>
            </a:fld>
            <a:endParaRPr lang="en-IN"/>
          </a:p>
        </p:txBody>
      </p:sp>
    </p:spTree>
    <p:extLst>
      <p:ext uri="{BB962C8B-B14F-4D97-AF65-F5344CB8AC3E}">
        <p14:creationId xmlns:p14="http://schemas.microsoft.com/office/powerpoint/2010/main" val="2874965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en.wikipedia.org/wiki/Logistic_function" TargetMode="Externa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0"/>
          <p:cNvSpPr>
            <a:spLocks noChangeArrowheads="1"/>
          </p:cNvSpPr>
          <p:nvPr/>
        </p:nvSpPr>
        <p:spPr bwMode="auto">
          <a:xfrm>
            <a:off x="453293" y="4882661"/>
            <a:ext cx="1676400" cy="1219200"/>
          </a:xfrm>
          <a:prstGeom prst="rect">
            <a:avLst/>
          </a:prstGeom>
          <a:noFill/>
          <a:ln w="9525">
            <a:noFill/>
            <a:miter lim="800000"/>
            <a:headEnd/>
            <a:tailEnd/>
          </a:ln>
        </p:spPr>
        <p:txBody>
          <a:bodyPr/>
          <a:lstStyle/>
          <a:p>
            <a:pPr algn="ctr" fontAlgn="base">
              <a:spcBef>
                <a:spcPct val="20000"/>
              </a:spcBef>
              <a:spcAft>
                <a:spcPct val="0"/>
              </a:spcAft>
              <a:buClr>
                <a:srgbClr val="000000"/>
              </a:buClr>
              <a:buSzPct val="70000"/>
            </a:pPr>
            <a:r>
              <a:rPr lang="en-US" sz="1600" dirty="0">
                <a:solidFill>
                  <a:srgbClr val="000000"/>
                </a:solidFill>
                <a:latin typeface="Arial" charset="0"/>
                <a:cs typeface="Arial"/>
              </a:rPr>
              <a:t>May 2018</a:t>
            </a:r>
          </a:p>
          <a:p>
            <a:pPr algn="ctr" fontAlgn="base">
              <a:spcBef>
                <a:spcPct val="20000"/>
              </a:spcBef>
              <a:spcAft>
                <a:spcPct val="0"/>
              </a:spcAft>
              <a:buClr>
                <a:srgbClr val="000000"/>
              </a:buClr>
              <a:buSzPct val="70000"/>
            </a:pPr>
            <a:endParaRPr lang="en-US" sz="1600" dirty="0">
              <a:solidFill>
                <a:srgbClr val="000000"/>
              </a:solidFill>
              <a:latin typeface="Arial" charset="0"/>
              <a:cs typeface="Arial"/>
            </a:endParaRPr>
          </a:p>
          <a:p>
            <a:pPr algn="ctr" fontAlgn="base">
              <a:spcBef>
                <a:spcPct val="20000"/>
              </a:spcBef>
              <a:spcAft>
                <a:spcPct val="0"/>
              </a:spcAft>
              <a:buClr>
                <a:srgbClr val="000000"/>
              </a:buClr>
              <a:buSzPct val="70000"/>
            </a:pPr>
            <a:r>
              <a:rPr lang="en-US" sz="1600" dirty="0">
                <a:solidFill>
                  <a:srgbClr val="000000"/>
                </a:solidFill>
                <a:latin typeface="Arial" charset="0"/>
                <a:cs typeface="Arial"/>
              </a:rPr>
              <a:t>Bangalore</a:t>
            </a:r>
          </a:p>
        </p:txBody>
      </p:sp>
      <p:sp>
        <p:nvSpPr>
          <p:cNvPr id="13315" name="Rectangle 12"/>
          <p:cNvSpPr>
            <a:spLocks noChangeArrowheads="1"/>
          </p:cNvSpPr>
          <p:nvPr/>
        </p:nvSpPr>
        <p:spPr bwMode="auto">
          <a:xfrm>
            <a:off x="2590800" y="3505200"/>
            <a:ext cx="6248400" cy="609600"/>
          </a:xfrm>
          <a:prstGeom prst="rect">
            <a:avLst/>
          </a:prstGeom>
          <a:noFill/>
          <a:ln w="9525">
            <a:noFill/>
            <a:miter lim="800000"/>
            <a:headEnd/>
            <a:tailEnd/>
          </a:ln>
        </p:spPr>
        <p:txBody>
          <a:bodyPr/>
          <a:lstStyle/>
          <a:p>
            <a:pPr fontAlgn="base">
              <a:spcBef>
                <a:spcPct val="20000"/>
              </a:spcBef>
              <a:spcAft>
                <a:spcPct val="0"/>
              </a:spcAft>
              <a:buClr>
                <a:srgbClr val="000000"/>
              </a:buClr>
              <a:buSzPct val="70000"/>
            </a:pPr>
            <a:endParaRPr lang="en-US" sz="2000" dirty="0">
              <a:solidFill>
                <a:srgbClr val="000000"/>
              </a:solidFill>
              <a:latin typeface="Arial" charset="0"/>
              <a:cs typeface="Arial"/>
            </a:endParaRPr>
          </a:p>
        </p:txBody>
      </p:sp>
      <p:pic>
        <p:nvPicPr>
          <p:cNvPr id="3" name="Picture 2">
            <a:extLst>
              <a:ext uri="{FF2B5EF4-FFF2-40B4-BE49-F238E27FC236}">
                <a16:creationId xmlns:a16="http://schemas.microsoft.com/office/drawing/2014/main" id="{E5E2342F-C6CA-429C-8956-4A66CD28F8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329" y="715956"/>
            <a:ext cx="9937341" cy="3741744"/>
          </a:xfrm>
          <a:prstGeom prst="rect">
            <a:avLst/>
          </a:prstGeom>
        </p:spPr>
      </p:pic>
      <p:sp>
        <p:nvSpPr>
          <p:cNvPr id="5" name="Rectangle 4">
            <a:extLst>
              <a:ext uri="{FF2B5EF4-FFF2-40B4-BE49-F238E27FC236}">
                <a16:creationId xmlns:a16="http://schemas.microsoft.com/office/drawing/2014/main" id="{A2BDCE80-3EE7-4BDD-93A3-2FF3DBBC49AD}"/>
              </a:ext>
            </a:extLst>
          </p:cNvPr>
          <p:cNvSpPr/>
          <p:nvPr/>
        </p:nvSpPr>
        <p:spPr>
          <a:xfrm>
            <a:off x="746329" y="4457700"/>
            <a:ext cx="1961701" cy="14097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20000"/>
              </a:spcBef>
              <a:spcAft>
                <a:spcPct val="0"/>
              </a:spcAft>
              <a:buClr>
                <a:srgbClr val="000000"/>
              </a:buClr>
              <a:buSzPct val="70000"/>
            </a:pPr>
            <a:r>
              <a:rPr lang="en-US" dirty="0">
                <a:solidFill>
                  <a:srgbClr val="000000"/>
                </a:solidFill>
                <a:latin typeface="Arial" charset="0"/>
                <a:cs typeface="Arial"/>
              </a:rPr>
              <a:t>May 2018</a:t>
            </a:r>
          </a:p>
          <a:p>
            <a:pPr algn="ctr" fontAlgn="base">
              <a:spcBef>
                <a:spcPct val="20000"/>
              </a:spcBef>
              <a:spcAft>
                <a:spcPct val="0"/>
              </a:spcAft>
              <a:buClr>
                <a:srgbClr val="000000"/>
              </a:buClr>
              <a:buSzPct val="70000"/>
            </a:pPr>
            <a:endParaRPr lang="en-US" dirty="0">
              <a:solidFill>
                <a:srgbClr val="000000"/>
              </a:solidFill>
              <a:latin typeface="Arial" charset="0"/>
              <a:cs typeface="Arial"/>
            </a:endParaRPr>
          </a:p>
          <a:p>
            <a:pPr algn="ctr" fontAlgn="base">
              <a:spcBef>
                <a:spcPct val="20000"/>
              </a:spcBef>
              <a:spcAft>
                <a:spcPct val="0"/>
              </a:spcAft>
              <a:buClr>
                <a:srgbClr val="000000"/>
              </a:buClr>
              <a:buSzPct val="70000"/>
            </a:pPr>
            <a:r>
              <a:rPr lang="en-US" dirty="0">
                <a:solidFill>
                  <a:srgbClr val="000000"/>
                </a:solidFill>
                <a:latin typeface="Arial" charset="0"/>
                <a:cs typeface="Arial"/>
              </a:rPr>
              <a:t>Bangalore</a:t>
            </a:r>
          </a:p>
        </p:txBody>
      </p:sp>
      <p:sp>
        <p:nvSpPr>
          <p:cNvPr id="9" name="Rectangle 8">
            <a:extLst>
              <a:ext uri="{FF2B5EF4-FFF2-40B4-BE49-F238E27FC236}">
                <a16:creationId xmlns:a16="http://schemas.microsoft.com/office/drawing/2014/main" id="{9B86A1BC-C744-443B-90F8-85C8E44CC8BB}"/>
              </a:ext>
            </a:extLst>
          </p:cNvPr>
          <p:cNvSpPr/>
          <p:nvPr/>
        </p:nvSpPr>
        <p:spPr>
          <a:xfrm>
            <a:off x="2726084" y="4457700"/>
            <a:ext cx="8252109" cy="140970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316" name="Title 5"/>
          <p:cNvSpPr>
            <a:spLocks noGrp="1"/>
          </p:cNvSpPr>
          <p:nvPr>
            <p:ph type="ctrTitle"/>
          </p:nvPr>
        </p:nvSpPr>
        <p:spPr>
          <a:xfrm>
            <a:off x="3314700" y="4425461"/>
            <a:ext cx="6705600" cy="1066800"/>
          </a:xfrm>
        </p:spPr>
        <p:txBody>
          <a:bodyPr/>
          <a:lstStyle/>
          <a:p>
            <a:pPr algn="ctr"/>
            <a:r>
              <a:rPr lang="en-US" sz="2400" b="1" i="1" dirty="0">
                <a:solidFill>
                  <a:schemeClr val="accent2">
                    <a:lumMod val="75000"/>
                  </a:schemeClr>
                </a:solidFill>
              </a:rPr>
              <a:t>Regression And Decision Trees</a:t>
            </a:r>
          </a:p>
        </p:txBody>
      </p:sp>
    </p:spTree>
    <p:extLst>
      <p:ext uri="{BB962C8B-B14F-4D97-AF65-F5344CB8AC3E}">
        <p14:creationId xmlns:p14="http://schemas.microsoft.com/office/powerpoint/2010/main" val="15564131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31D628-6E4A-4EDA-BA12-5948A1FEF51B}"/>
              </a:ext>
            </a:extLst>
          </p:cNvPr>
          <p:cNvSpPr txBox="1"/>
          <p:nvPr/>
        </p:nvSpPr>
        <p:spPr>
          <a:xfrm>
            <a:off x="3685592" y="886408"/>
            <a:ext cx="5167184" cy="584775"/>
          </a:xfrm>
          <a:prstGeom prst="rect">
            <a:avLst/>
          </a:prstGeom>
          <a:noFill/>
        </p:spPr>
        <p:txBody>
          <a:bodyPr wrap="none" rtlCol="0">
            <a:spAutoFit/>
          </a:bodyPr>
          <a:lstStyle/>
          <a:p>
            <a:r>
              <a:rPr lang="en-IN" sz="3200" b="1" dirty="0">
                <a:solidFill>
                  <a:schemeClr val="tx2"/>
                </a:solidFill>
              </a:rPr>
              <a:t>Steps For Regression Analysis</a:t>
            </a:r>
          </a:p>
        </p:txBody>
      </p:sp>
      <p:pic>
        <p:nvPicPr>
          <p:cNvPr id="4" name="Picture 3">
            <a:extLst>
              <a:ext uri="{FF2B5EF4-FFF2-40B4-BE49-F238E27FC236}">
                <a16:creationId xmlns:a16="http://schemas.microsoft.com/office/drawing/2014/main" id="{A0E00B9E-4F61-4710-B9CB-062AFB46DD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3321" y="1794368"/>
            <a:ext cx="7445829" cy="3869314"/>
          </a:xfrm>
          <a:prstGeom prst="rect">
            <a:avLst/>
          </a:prstGeom>
        </p:spPr>
      </p:pic>
    </p:spTree>
    <p:extLst>
      <p:ext uri="{BB962C8B-B14F-4D97-AF65-F5344CB8AC3E}">
        <p14:creationId xmlns:p14="http://schemas.microsoft.com/office/powerpoint/2010/main" val="942059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 Box 2">
            <a:extLst>
              <a:ext uri="{FF2B5EF4-FFF2-40B4-BE49-F238E27FC236}">
                <a16:creationId xmlns:a16="http://schemas.microsoft.com/office/drawing/2014/main" id="{5FF7EE36-6389-4B1C-BF87-0C17E94608C1}"/>
              </a:ext>
            </a:extLst>
          </p:cNvPr>
          <p:cNvSpPr txBox="1">
            <a:spLocks noChangeArrowheads="1"/>
          </p:cNvSpPr>
          <p:nvPr/>
        </p:nvSpPr>
        <p:spPr bwMode="auto">
          <a:xfrm>
            <a:off x="4343400" y="228600"/>
            <a:ext cx="1428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dirty="0">
                <a:solidFill>
                  <a:schemeClr val="bg1"/>
                </a:solidFill>
              </a:rPr>
              <a:t>Regression</a:t>
            </a:r>
          </a:p>
        </p:txBody>
      </p:sp>
      <p:sp>
        <p:nvSpPr>
          <p:cNvPr id="34" name="Text Box 152">
            <a:extLst>
              <a:ext uri="{FF2B5EF4-FFF2-40B4-BE49-F238E27FC236}">
                <a16:creationId xmlns:a16="http://schemas.microsoft.com/office/drawing/2014/main" id="{8F96324F-F38F-49BA-9889-8CDD0FA7D1C5}"/>
              </a:ext>
            </a:extLst>
          </p:cNvPr>
          <p:cNvSpPr txBox="1">
            <a:spLocks noChangeArrowheads="1"/>
          </p:cNvSpPr>
          <p:nvPr/>
        </p:nvSpPr>
        <p:spPr bwMode="auto">
          <a:xfrm>
            <a:off x="1039813" y="4244975"/>
            <a:ext cx="7848600" cy="174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dirty="0"/>
              <a:t>Regression is the attempt to explain the variation in a dependent variable using the variation in independent variables.</a:t>
            </a:r>
          </a:p>
          <a:p>
            <a:pPr>
              <a:spcBef>
                <a:spcPct val="50000"/>
              </a:spcBef>
            </a:pPr>
            <a:r>
              <a:rPr lang="en-US" altLang="en-US" b="1" dirty="0"/>
              <a:t>Regression is thus an explanation of causation.</a:t>
            </a:r>
          </a:p>
          <a:p>
            <a:pPr>
              <a:spcBef>
                <a:spcPct val="50000"/>
              </a:spcBef>
            </a:pPr>
            <a:r>
              <a:rPr lang="en-US" altLang="en-US" b="1" dirty="0"/>
              <a:t>If the independent variable(s) sufficiently explain the variation in the dependent variable, the model can be used for prediction. </a:t>
            </a:r>
          </a:p>
        </p:txBody>
      </p:sp>
      <p:sp>
        <p:nvSpPr>
          <p:cNvPr id="35" name="Line 155">
            <a:extLst>
              <a:ext uri="{FF2B5EF4-FFF2-40B4-BE49-F238E27FC236}">
                <a16:creationId xmlns:a16="http://schemas.microsoft.com/office/drawing/2014/main" id="{2DC40A0C-E49D-4555-B0C7-9FD689334EF3}"/>
              </a:ext>
            </a:extLst>
          </p:cNvPr>
          <p:cNvSpPr>
            <a:spLocks noChangeShapeType="1"/>
          </p:cNvSpPr>
          <p:nvPr/>
        </p:nvSpPr>
        <p:spPr bwMode="auto">
          <a:xfrm>
            <a:off x="2438400" y="1081088"/>
            <a:ext cx="0" cy="24384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dirty="0"/>
          </a:p>
        </p:txBody>
      </p:sp>
      <p:sp>
        <p:nvSpPr>
          <p:cNvPr id="36" name="Line 156">
            <a:extLst>
              <a:ext uri="{FF2B5EF4-FFF2-40B4-BE49-F238E27FC236}">
                <a16:creationId xmlns:a16="http://schemas.microsoft.com/office/drawing/2014/main" id="{F359DCA5-4367-4207-9C61-08A3B42CDAEC}"/>
              </a:ext>
            </a:extLst>
          </p:cNvPr>
          <p:cNvSpPr>
            <a:spLocks noChangeShapeType="1"/>
          </p:cNvSpPr>
          <p:nvPr/>
        </p:nvSpPr>
        <p:spPr bwMode="auto">
          <a:xfrm>
            <a:off x="2438400" y="3519488"/>
            <a:ext cx="33528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dirty="0"/>
          </a:p>
        </p:txBody>
      </p:sp>
      <p:sp>
        <p:nvSpPr>
          <p:cNvPr id="37" name="Oval 157">
            <a:extLst>
              <a:ext uri="{FF2B5EF4-FFF2-40B4-BE49-F238E27FC236}">
                <a16:creationId xmlns:a16="http://schemas.microsoft.com/office/drawing/2014/main" id="{B2F52D4C-DE37-45A6-BC75-96FC5A5F565B}"/>
              </a:ext>
            </a:extLst>
          </p:cNvPr>
          <p:cNvSpPr>
            <a:spLocks noChangeArrowheads="1"/>
          </p:cNvSpPr>
          <p:nvPr/>
        </p:nvSpPr>
        <p:spPr bwMode="auto">
          <a:xfrm>
            <a:off x="3276600" y="2452688"/>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38" name="Oval 158">
            <a:extLst>
              <a:ext uri="{FF2B5EF4-FFF2-40B4-BE49-F238E27FC236}">
                <a16:creationId xmlns:a16="http://schemas.microsoft.com/office/drawing/2014/main" id="{CAF08018-A359-4457-BC39-6998D45A715B}"/>
              </a:ext>
            </a:extLst>
          </p:cNvPr>
          <p:cNvSpPr>
            <a:spLocks noChangeArrowheads="1"/>
          </p:cNvSpPr>
          <p:nvPr/>
        </p:nvSpPr>
        <p:spPr bwMode="auto">
          <a:xfrm>
            <a:off x="2895600" y="2605088"/>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39" name="Oval 159">
            <a:extLst>
              <a:ext uri="{FF2B5EF4-FFF2-40B4-BE49-F238E27FC236}">
                <a16:creationId xmlns:a16="http://schemas.microsoft.com/office/drawing/2014/main" id="{B9B92FF7-79FA-4F65-A9D5-E3BAFF746E20}"/>
              </a:ext>
            </a:extLst>
          </p:cNvPr>
          <p:cNvSpPr>
            <a:spLocks noChangeArrowheads="1"/>
          </p:cNvSpPr>
          <p:nvPr/>
        </p:nvSpPr>
        <p:spPr bwMode="auto">
          <a:xfrm>
            <a:off x="3429000" y="2071688"/>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40" name="Oval 160">
            <a:extLst>
              <a:ext uri="{FF2B5EF4-FFF2-40B4-BE49-F238E27FC236}">
                <a16:creationId xmlns:a16="http://schemas.microsoft.com/office/drawing/2014/main" id="{4BFA82F7-9359-4838-817A-29FC8631BB07}"/>
              </a:ext>
            </a:extLst>
          </p:cNvPr>
          <p:cNvSpPr>
            <a:spLocks noChangeArrowheads="1"/>
          </p:cNvSpPr>
          <p:nvPr/>
        </p:nvSpPr>
        <p:spPr bwMode="auto">
          <a:xfrm>
            <a:off x="3810000" y="2147888"/>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41" name="Oval 162">
            <a:extLst>
              <a:ext uri="{FF2B5EF4-FFF2-40B4-BE49-F238E27FC236}">
                <a16:creationId xmlns:a16="http://schemas.microsoft.com/office/drawing/2014/main" id="{5731C0D9-5ECB-4761-8BC6-4752E867C211}"/>
              </a:ext>
            </a:extLst>
          </p:cNvPr>
          <p:cNvSpPr>
            <a:spLocks noChangeArrowheads="1"/>
          </p:cNvSpPr>
          <p:nvPr/>
        </p:nvSpPr>
        <p:spPr bwMode="auto">
          <a:xfrm>
            <a:off x="3505200" y="1919288"/>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42" name="Oval 163">
            <a:extLst>
              <a:ext uri="{FF2B5EF4-FFF2-40B4-BE49-F238E27FC236}">
                <a16:creationId xmlns:a16="http://schemas.microsoft.com/office/drawing/2014/main" id="{3322E19B-016E-44E8-B267-99EE1BE35DA5}"/>
              </a:ext>
            </a:extLst>
          </p:cNvPr>
          <p:cNvSpPr>
            <a:spLocks noChangeArrowheads="1"/>
          </p:cNvSpPr>
          <p:nvPr/>
        </p:nvSpPr>
        <p:spPr bwMode="auto">
          <a:xfrm>
            <a:off x="3886200" y="1995488"/>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43" name="Text Box 165">
            <a:extLst>
              <a:ext uri="{FF2B5EF4-FFF2-40B4-BE49-F238E27FC236}">
                <a16:creationId xmlns:a16="http://schemas.microsoft.com/office/drawing/2014/main" id="{E6D4C01C-E30E-4353-87EE-7C4EEB382EE8}"/>
              </a:ext>
            </a:extLst>
          </p:cNvPr>
          <p:cNvSpPr txBox="1">
            <a:spLocks noChangeArrowheads="1"/>
          </p:cNvSpPr>
          <p:nvPr/>
        </p:nvSpPr>
        <p:spPr bwMode="auto">
          <a:xfrm>
            <a:off x="2590800" y="3671888"/>
            <a:ext cx="2647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Independent variable (x)</a:t>
            </a:r>
          </a:p>
        </p:txBody>
      </p:sp>
      <p:sp>
        <p:nvSpPr>
          <p:cNvPr id="44" name="Text Box 166">
            <a:extLst>
              <a:ext uri="{FF2B5EF4-FFF2-40B4-BE49-F238E27FC236}">
                <a16:creationId xmlns:a16="http://schemas.microsoft.com/office/drawing/2014/main" id="{5571198A-CBF2-4655-B496-44A5DBA36ECB}"/>
              </a:ext>
            </a:extLst>
          </p:cNvPr>
          <p:cNvSpPr txBox="1">
            <a:spLocks noChangeArrowheads="1"/>
          </p:cNvSpPr>
          <p:nvPr/>
        </p:nvSpPr>
        <p:spPr bwMode="auto">
          <a:xfrm rot="16200000">
            <a:off x="869951" y="2268537"/>
            <a:ext cx="24368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dirty="0"/>
              <a:t>Dependent variable</a:t>
            </a:r>
          </a:p>
        </p:txBody>
      </p:sp>
      <p:sp>
        <p:nvSpPr>
          <p:cNvPr id="45" name="Oval 167">
            <a:extLst>
              <a:ext uri="{FF2B5EF4-FFF2-40B4-BE49-F238E27FC236}">
                <a16:creationId xmlns:a16="http://schemas.microsoft.com/office/drawing/2014/main" id="{CB9F3875-54D1-4A3C-A5A8-B95B1EDCCA92}"/>
              </a:ext>
            </a:extLst>
          </p:cNvPr>
          <p:cNvSpPr>
            <a:spLocks noChangeArrowheads="1"/>
          </p:cNvSpPr>
          <p:nvPr/>
        </p:nvSpPr>
        <p:spPr bwMode="auto">
          <a:xfrm>
            <a:off x="4191000" y="19812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46" name="Oval 168">
            <a:extLst>
              <a:ext uri="{FF2B5EF4-FFF2-40B4-BE49-F238E27FC236}">
                <a16:creationId xmlns:a16="http://schemas.microsoft.com/office/drawing/2014/main" id="{E0AC79C9-C9C4-4D70-ADCE-6DA8FE4E972A}"/>
              </a:ext>
            </a:extLst>
          </p:cNvPr>
          <p:cNvSpPr>
            <a:spLocks noChangeArrowheads="1"/>
          </p:cNvSpPr>
          <p:nvPr/>
        </p:nvSpPr>
        <p:spPr bwMode="auto">
          <a:xfrm>
            <a:off x="4114800" y="17526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47" name="Oval 170">
            <a:extLst>
              <a:ext uri="{FF2B5EF4-FFF2-40B4-BE49-F238E27FC236}">
                <a16:creationId xmlns:a16="http://schemas.microsoft.com/office/drawing/2014/main" id="{2D3727D7-6B0E-4168-B9DE-5F690C07B156}"/>
              </a:ext>
            </a:extLst>
          </p:cNvPr>
          <p:cNvSpPr>
            <a:spLocks noChangeArrowheads="1"/>
          </p:cNvSpPr>
          <p:nvPr/>
        </p:nvSpPr>
        <p:spPr bwMode="auto">
          <a:xfrm>
            <a:off x="3276600" y="22098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48" name="Oval 171">
            <a:extLst>
              <a:ext uri="{FF2B5EF4-FFF2-40B4-BE49-F238E27FC236}">
                <a16:creationId xmlns:a16="http://schemas.microsoft.com/office/drawing/2014/main" id="{AE00A8C9-FB98-4103-9006-62C6C890F77F}"/>
              </a:ext>
            </a:extLst>
          </p:cNvPr>
          <p:cNvSpPr>
            <a:spLocks noChangeArrowheads="1"/>
          </p:cNvSpPr>
          <p:nvPr/>
        </p:nvSpPr>
        <p:spPr bwMode="auto">
          <a:xfrm>
            <a:off x="2667000" y="26670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49" name="Oval 172">
            <a:extLst>
              <a:ext uri="{FF2B5EF4-FFF2-40B4-BE49-F238E27FC236}">
                <a16:creationId xmlns:a16="http://schemas.microsoft.com/office/drawing/2014/main" id="{EDC62580-2215-4033-B345-A26306007CBB}"/>
              </a:ext>
            </a:extLst>
          </p:cNvPr>
          <p:cNvSpPr>
            <a:spLocks noChangeArrowheads="1"/>
          </p:cNvSpPr>
          <p:nvPr/>
        </p:nvSpPr>
        <p:spPr bwMode="auto">
          <a:xfrm>
            <a:off x="4343400" y="14478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Tree>
    <p:extLst>
      <p:ext uri="{BB962C8B-B14F-4D97-AF65-F5344CB8AC3E}">
        <p14:creationId xmlns:p14="http://schemas.microsoft.com/office/powerpoint/2010/main" val="3457962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6019800" y="5181600"/>
            <a:ext cx="685800" cy="261610"/>
          </a:xfrm>
          <a:prstGeom prst="rect">
            <a:avLst/>
          </a:prstGeom>
          <a:noFill/>
        </p:spPr>
        <p:txBody>
          <a:bodyPr wrap="square" rtlCol="0">
            <a:spAutoFit/>
          </a:bodyPr>
          <a:lstStyle/>
          <a:p>
            <a:r>
              <a:rPr lang="en-IN" sz="1100" dirty="0"/>
              <a:t>………..</a:t>
            </a:r>
          </a:p>
        </p:txBody>
      </p:sp>
      <p:sp>
        <p:nvSpPr>
          <p:cNvPr id="7" name="Text Box 2">
            <a:extLst>
              <a:ext uri="{FF2B5EF4-FFF2-40B4-BE49-F238E27FC236}">
                <a16:creationId xmlns:a16="http://schemas.microsoft.com/office/drawing/2014/main" id="{807AF2DE-4521-48C7-9DB7-E841130A2E4E}"/>
              </a:ext>
            </a:extLst>
          </p:cNvPr>
          <p:cNvSpPr txBox="1">
            <a:spLocks noChangeArrowheads="1"/>
          </p:cNvSpPr>
          <p:nvPr/>
        </p:nvSpPr>
        <p:spPr bwMode="auto">
          <a:xfrm>
            <a:off x="5302995" y="228600"/>
            <a:ext cx="255756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dirty="0">
                <a:solidFill>
                  <a:schemeClr val="bg1"/>
                </a:solidFill>
              </a:rPr>
              <a:t>Simple Linear Regression</a:t>
            </a:r>
          </a:p>
        </p:txBody>
      </p:sp>
      <p:sp>
        <p:nvSpPr>
          <p:cNvPr id="8" name="Line 4">
            <a:extLst>
              <a:ext uri="{FF2B5EF4-FFF2-40B4-BE49-F238E27FC236}">
                <a16:creationId xmlns:a16="http://schemas.microsoft.com/office/drawing/2014/main" id="{4739B4BE-A40E-4284-81C9-1EEF26D6E2C7}"/>
              </a:ext>
            </a:extLst>
          </p:cNvPr>
          <p:cNvSpPr>
            <a:spLocks noChangeShapeType="1"/>
          </p:cNvSpPr>
          <p:nvPr/>
        </p:nvSpPr>
        <p:spPr bwMode="auto">
          <a:xfrm>
            <a:off x="3962400" y="1081088"/>
            <a:ext cx="0" cy="24384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dirty="0"/>
          </a:p>
        </p:txBody>
      </p:sp>
      <p:sp>
        <p:nvSpPr>
          <p:cNvPr id="9" name="Line 5">
            <a:extLst>
              <a:ext uri="{FF2B5EF4-FFF2-40B4-BE49-F238E27FC236}">
                <a16:creationId xmlns:a16="http://schemas.microsoft.com/office/drawing/2014/main" id="{E102382F-7049-4700-B61C-9DBA7E276321}"/>
              </a:ext>
            </a:extLst>
          </p:cNvPr>
          <p:cNvSpPr>
            <a:spLocks noChangeShapeType="1"/>
          </p:cNvSpPr>
          <p:nvPr/>
        </p:nvSpPr>
        <p:spPr bwMode="auto">
          <a:xfrm>
            <a:off x="3962400" y="3519488"/>
            <a:ext cx="33528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dirty="0"/>
          </a:p>
        </p:txBody>
      </p:sp>
      <p:sp>
        <p:nvSpPr>
          <p:cNvPr id="10" name="Oval 6">
            <a:extLst>
              <a:ext uri="{FF2B5EF4-FFF2-40B4-BE49-F238E27FC236}">
                <a16:creationId xmlns:a16="http://schemas.microsoft.com/office/drawing/2014/main" id="{2BC49D82-4E3D-4125-8871-9283AB50BF4F}"/>
              </a:ext>
            </a:extLst>
          </p:cNvPr>
          <p:cNvSpPr>
            <a:spLocks noChangeArrowheads="1"/>
          </p:cNvSpPr>
          <p:nvPr/>
        </p:nvSpPr>
        <p:spPr bwMode="auto">
          <a:xfrm>
            <a:off x="4800600" y="2452688"/>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11" name="Oval 7">
            <a:extLst>
              <a:ext uri="{FF2B5EF4-FFF2-40B4-BE49-F238E27FC236}">
                <a16:creationId xmlns:a16="http://schemas.microsoft.com/office/drawing/2014/main" id="{A62F5CBA-D8F9-4BED-A687-0C469BB0D8EC}"/>
              </a:ext>
            </a:extLst>
          </p:cNvPr>
          <p:cNvSpPr>
            <a:spLocks noChangeArrowheads="1"/>
          </p:cNvSpPr>
          <p:nvPr/>
        </p:nvSpPr>
        <p:spPr bwMode="auto">
          <a:xfrm>
            <a:off x="4419600" y="2605088"/>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12" name="Oval 8">
            <a:extLst>
              <a:ext uri="{FF2B5EF4-FFF2-40B4-BE49-F238E27FC236}">
                <a16:creationId xmlns:a16="http://schemas.microsoft.com/office/drawing/2014/main" id="{124F5D40-A4AC-480A-AE31-549C750D7FEE}"/>
              </a:ext>
            </a:extLst>
          </p:cNvPr>
          <p:cNvSpPr>
            <a:spLocks noChangeArrowheads="1"/>
          </p:cNvSpPr>
          <p:nvPr/>
        </p:nvSpPr>
        <p:spPr bwMode="auto">
          <a:xfrm>
            <a:off x="4953000" y="2071688"/>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13" name="Oval 9">
            <a:extLst>
              <a:ext uri="{FF2B5EF4-FFF2-40B4-BE49-F238E27FC236}">
                <a16:creationId xmlns:a16="http://schemas.microsoft.com/office/drawing/2014/main" id="{1C42F9BD-7707-46C4-81B2-0646D98C9019}"/>
              </a:ext>
            </a:extLst>
          </p:cNvPr>
          <p:cNvSpPr>
            <a:spLocks noChangeArrowheads="1"/>
          </p:cNvSpPr>
          <p:nvPr/>
        </p:nvSpPr>
        <p:spPr bwMode="auto">
          <a:xfrm>
            <a:off x="5334000" y="2147888"/>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14" name="Oval 10">
            <a:extLst>
              <a:ext uri="{FF2B5EF4-FFF2-40B4-BE49-F238E27FC236}">
                <a16:creationId xmlns:a16="http://schemas.microsoft.com/office/drawing/2014/main" id="{46405656-8554-4E10-B0CF-5859274527ED}"/>
              </a:ext>
            </a:extLst>
          </p:cNvPr>
          <p:cNvSpPr>
            <a:spLocks noChangeArrowheads="1"/>
          </p:cNvSpPr>
          <p:nvPr/>
        </p:nvSpPr>
        <p:spPr bwMode="auto">
          <a:xfrm>
            <a:off x="5029200" y="1770063"/>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15" name="Oval 11">
            <a:extLst>
              <a:ext uri="{FF2B5EF4-FFF2-40B4-BE49-F238E27FC236}">
                <a16:creationId xmlns:a16="http://schemas.microsoft.com/office/drawing/2014/main" id="{0914FD5D-0ED8-456F-8D37-19048E15AA96}"/>
              </a:ext>
            </a:extLst>
          </p:cNvPr>
          <p:cNvSpPr>
            <a:spLocks noChangeArrowheads="1"/>
          </p:cNvSpPr>
          <p:nvPr/>
        </p:nvSpPr>
        <p:spPr bwMode="auto">
          <a:xfrm>
            <a:off x="5410200" y="1995488"/>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16" name="Text Box 12">
            <a:extLst>
              <a:ext uri="{FF2B5EF4-FFF2-40B4-BE49-F238E27FC236}">
                <a16:creationId xmlns:a16="http://schemas.microsoft.com/office/drawing/2014/main" id="{AEBDA719-2DEB-4A36-BACA-846F4E78023C}"/>
              </a:ext>
            </a:extLst>
          </p:cNvPr>
          <p:cNvSpPr txBox="1">
            <a:spLocks noChangeArrowheads="1"/>
          </p:cNvSpPr>
          <p:nvPr/>
        </p:nvSpPr>
        <p:spPr bwMode="auto">
          <a:xfrm>
            <a:off x="4114801" y="3671888"/>
            <a:ext cx="248587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Independent variable (x)</a:t>
            </a:r>
          </a:p>
        </p:txBody>
      </p:sp>
      <p:sp>
        <p:nvSpPr>
          <p:cNvPr id="17" name="Text Box 13">
            <a:extLst>
              <a:ext uri="{FF2B5EF4-FFF2-40B4-BE49-F238E27FC236}">
                <a16:creationId xmlns:a16="http://schemas.microsoft.com/office/drawing/2014/main" id="{EB0EC2D3-6850-49FA-8DEF-B37A2C3DD2C5}"/>
              </a:ext>
            </a:extLst>
          </p:cNvPr>
          <p:cNvSpPr txBox="1">
            <a:spLocks noChangeArrowheads="1"/>
          </p:cNvSpPr>
          <p:nvPr/>
        </p:nvSpPr>
        <p:spPr bwMode="auto">
          <a:xfrm rot="16200000">
            <a:off x="2301082" y="2170907"/>
            <a:ext cx="26257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dirty="0"/>
              <a:t>Dependent variable (y)</a:t>
            </a:r>
          </a:p>
        </p:txBody>
      </p:sp>
      <p:sp>
        <p:nvSpPr>
          <p:cNvPr id="19" name="Oval 14">
            <a:extLst>
              <a:ext uri="{FF2B5EF4-FFF2-40B4-BE49-F238E27FC236}">
                <a16:creationId xmlns:a16="http://schemas.microsoft.com/office/drawing/2014/main" id="{8BA650DA-A5BD-495F-9AC2-43ABBF9BE73B}"/>
              </a:ext>
            </a:extLst>
          </p:cNvPr>
          <p:cNvSpPr>
            <a:spLocks noChangeArrowheads="1"/>
          </p:cNvSpPr>
          <p:nvPr/>
        </p:nvSpPr>
        <p:spPr bwMode="auto">
          <a:xfrm>
            <a:off x="5715000" y="19812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20" name="Oval 15">
            <a:extLst>
              <a:ext uri="{FF2B5EF4-FFF2-40B4-BE49-F238E27FC236}">
                <a16:creationId xmlns:a16="http://schemas.microsoft.com/office/drawing/2014/main" id="{40E6267E-335F-4042-89E3-9BA154F14ECC}"/>
              </a:ext>
            </a:extLst>
          </p:cNvPr>
          <p:cNvSpPr>
            <a:spLocks noChangeArrowheads="1"/>
          </p:cNvSpPr>
          <p:nvPr/>
        </p:nvSpPr>
        <p:spPr bwMode="auto">
          <a:xfrm>
            <a:off x="5638800" y="17526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21" name="Oval 17">
            <a:extLst>
              <a:ext uri="{FF2B5EF4-FFF2-40B4-BE49-F238E27FC236}">
                <a16:creationId xmlns:a16="http://schemas.microsoft.com/office/drawing/2014/main" id="{252AE668-C17F-48E3-BB3F-7BBCCEC6328B}"/>
              </a:ext>
            </a:extLst>
          </p:cNvPr>
          <p:cNvSpPr>
            <a:spLocks noChangeArrowheads="1"/>
          </p:cNvSpPr>
          <p:nvPr/>
        </p:nvSpPr>
        <p:spPr bwMode="auto">
          <a:xfrm>
            <a:off x="4800600" y="22098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22" name="Oval 18">
            <a:extLst>
              <a:ext uri="{FF2B5EF4-FFF2-40B4-BE49-F238E27FC236}">
                <a16:creationId xmlns:a16="http://schemas.microsoft.com/office/drawing/2014/main" id="{423B7F32-FB75-449A-8523-BE6A53DDC2E3}"/>
              </a:ext>
            </a:extLst>
          </p:cNvPr>
          <p:cNvSpPr>
            <a:spLocks noChangeArrowheads="1"/>
          </p:cNvSpPr>
          <p:nvPr/>
        </p:nvSpPr>
        <p:spPr bwMode="auto">
          <a:xfrm>
            <a:off x="4191000" y="26670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23" name="Oval 19">
            <a:extLst>
              <a:ext uri="{FF2B5EF4-FFF2-40B4-BE49-F238E27FC236}">
                <a16:creationId xmlns:a16="http://schemas.microsoft.com/office/drawing/2014/main" id="{2E4E7633-09FD-422C-804E-366EBFA38031}"/>
              </a:ext>
            </a:extLst>
          </p:cNvPr>
          <p:cNvSpPr>
            <a:spLocks noChangeArrowheads="1"/>
          </p:cNvSpPr>
          <p:nvPr/>
        </p:nvSpPr>
        <p:spPr bwMode="auto">
          <a:xfrm>
            <a:off x="5867400" y="14478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24" name="Text Box 20">
            <a:extLst>
              <a:ext uri="{FF2B5EF4-FFF2-40B4-BE49-F238E27FC236}">
                <a16:creationId xmlns:a16="http://schemas.microsoft.com/office/drawing/2014/main" id="{FF4C81D2-0D33-48FC-9E3C-3C1FCFC2E043}"/>
              </a:ext>
            </a:extLst>
          </p:cNvPr>
          <p:cNvSpPr txBox="1">
            <a:spLocks noChangeArrowheads="1"/>
          </p:cNvSpPr>
          <p:nvPr/>
        </p:nvSpPr>
        <p:spPr bwMode="auto">
          <a:xfrm>
            <a:off x="2657475" y="4497386"/>
            <a:ext cx="7848600"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dirty="0"/>
              <a:t>The output of a regression is a function that predicts the dependent variable based upon values of the independent variables.</a:t>
            </a:r>
          </a:p>
          <a:p>
            <a:pPr>
              <a:spcBef>
                <a:spcPct val="50000"/>
              </a:spcBef>
            </a:pPr>
            <a:endParaRPr lang="en-US" altLang="en-US" b="1" dirty="0"/>
          </a:p>
          <a:p>
            <a:pPr>
              <a:spcBef>
                <a:spcPct val="50000"/>
              </a:spcBef>
            </a:pPr>
            <a:r>
              <a:rPr lang="en-US" altLang="en-US" b="1" dirty="0"/>
              <a:t>Simple regression fits a straight line to the data.</a:t>
            </a:r>
          </a:p>
        </p:txBody>
      </p:sp>
      <p:sp>
        <p:nvSpPr>
          <p:cNvPr id="25" name="Line 21">
            <a:extLst>
              <a:ext uri="{FF2B5EF4-FFF2-40B4-BE49-F238E27FC236}">
                <a16:creationId xmlns:a16="http://schemas.microsoft.com/office/drawing/2014/main" id="{FA20109E-BB31-42B3-B67B-FD6A04222823}"/>
              </a:ext>
            </a:extLst>
          </p:cNvPr>
          <p:cNvSpPr>
            <a:spLocks noChangeShapeType="1"/>
          </p:cNvSpPr>
          <p:nvPr/>
        </p:nvSpPr>
        <p:spPr bwMode="auto">
          <a:xfrm flipV="1">
            <a:off x="3962400" y="1371600"/>
            <a:ext cx="2286000" cy="167640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dirty="0"/>
          </a:p>
        </p:txBody>
      </p:sp>
      <p:sp>
        <p:nvSpPr>
          <p:cNvPr id="26" name="Rectangle 22">
            <a:extLst>
              <a:ext uri="{FF2B5EF4-FFF2-40B4-BE49-F238E27FC236}">
                <a16:creationId xmlns:a16="http://schemas.microsoft.com/office/drawing/2014/main" id="{D53700F3-C47E-46A1-9539-B96004D39AFA}"/>
              </a:ext>
            </a:extLst>
          </p:cNvPr>
          <p:cNvSpPr>
            <a:spLocks noChangeArrowheads="1"/>
          </p:cNvSpPr>
          <p:nvPr/>
        </p:nvSpPr>
        <p:spPr bwMode="auto">
          <a:xfrm>
            <a:off x="6513514" y="1546225"/>
            <a:ext cx="2084387" cy="56515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dirty="0"/>
              <a:t>y’ = b0 + b1X ± </a:t>
            </a:r>
            <a:r>
              <a:rPr lang="ru-RU" altLang="en-US">
                <a:cs typeface="Arial" panose="020B0604020202020204" pitchFamily="34" charset="0"/>
              </a:rPr>
              <a:t>є</a:t>
            </a:r>
            <a:r>
              <a:rPr lang="en-US" altLang="en-US" dirty="0"/>
              <a:t> </a:t>
            </a:r>
          </a:p>
        </p:txBody>
      </p:sp>
      <p:sp>
        <p:nvSpPr>
          <p:cNvPr id="27" name="Line 23">
            <a:extLst>
              <a:ext uri="{FF2B5EF4-FFF2-40B4-BE49-F238E27FC236}">
                <a16:creationId xmlns:a16="http://schemas.microsoft.com/office/drawing/2014/main" id="{7F856FB1-C35D-4246-BB77-991AD97AD3EE}"/>
              </a:ext>
            </a:extLst>
          </p:cNvPr>
          <p:cNvSpPr>
            <a:spLocks noChangeShapeType="1"/>
          </p:cNvSpPr>
          <p:nvPr/>
        </p:nvSpPr>
        <p:spPr bwMode="auto">
          <a:xfrm flipH="1" flipV="1">
            <a:off x="5961063" y="1627189"/>
            <a:ext cx="538162" cy="1476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dirty="0"/>
          </a:p>
        </p:txBody>
      </p:sp>
      <p:sp>
        <p:nvSpPr>
          <p:cNvPr id="28" name="Rectangle 24">
            <a:extLst>
              <a:ext uri="{FF2B5EF4-FFF2-40B4-BE49-F238E27FC236}">
                <a16:creationId xmlns:a16="http://schemas.microsoft.com/office/drawing/2014/main" id="{9FD0172A-DE15-494B-B4A3-699A9893122D}"/>
              </a:ext>
            </a:extLst>
          </p:cNvPr>
          <p:cNvSpPr>
            <a:spLocks noChangeArrowheads="1"/>
          </p:cNvSpPr>
          <p:nvPr/>
        </p:nvSpPr>
        <p:spPr bwMode="auto">
          <a:xfrm>
            <a:off x="5033964" y="2851151"/>
            <a:ext cx="2339975" cy="44291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dirty="0"/>
              <a:t>b0 (y intercept)</a:t>
            </a:r>
          </a:p>
        </p:txBody>
      </p:sp>
      <p:sp>
        <p:nvSpPr>
          <p:cNvPr id="29" name="Line 25">
            <a:extLst>
              <a:ext uri="{FF2B5EF4-FFF2-40B4-BE49-F238E27FC236}">
                <a16:creationId xmlns:a16="http://schemas.microsoft.com/office/drawing/2014/main" id="{1F886EAA-395E-4370-AC56-0514519D8AF6}"/>
              </a:ext>
            </a:extLst>
          </p:cNvPr>
          <p:cNvSpPr>
            <a:spLocks noChangeShapeType="1"/>
          </p:cNvSpPr>
          <p:nvPr/>
        </p:nvSpPr>
        <p:spPr bwMode="auto">
          <a:xfrm flipH="1">
            <a:off x="3998913" y="3052763"/>
            <a:ext cx="1047750" cy="12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dirty="0"/>
          </a:p>
        </p:txBody>
      </p:sp>
      <p:sp>
        <p:nvSpPr>
          <p:cNvPr id="30" name="Rectangle 26">
            <a:extLst>
              <a:ext uri="{FF2B5EF4-FFF2-40B4-BE49-F238E27FC236}">
                <a16:creationId xmlns:a16="http://schemas.microsoft.com/office/drawing/2014/main" id="{5DF6CBF7-4CBD-446E-B36E-278009287C4D}"/>
              </a:ext>
            </a:extLst>
          </p:cNvPr>
          <p:cNvSpPr>
            <a:spLocks noChangeArrowheads="1"/>
          </p:cNvSpPr>
          <p:nvPr/>
        </p:nvSpPr>
        <p:spPr bwMode="auto">
          <a:xfrm>
            <a:off x="7696201" y="2420938"/>
            <a:ext cx="1762125" cy="7921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dirty="0"/>
          </a:p>
          <a:p>
            <a:pPr algn="ctr"/>
            <a:r>
              <a:rPr lang="en-US" altLang="en-US" dirty="0"/>
              <a:t>B1 = slope</a:t>
            </a:r>
          </a:p>
          <a:p>
            <a:pPr algn="ctr"/>
            <a:r>
              <a:rPr lang="en-US" altLang="en-US" dirty="0"/>
              <a:t>= </a:t>
            </a:r>
            <a:r>
              <a:rPr lang="en-US" altLang="en-US" dirty="0">
                <a:cs typeface="Arial" panose="020B0604020202020204" pitchFamily="34" charset="0"/>
              </a:rPr>
              <a:t>∆y/ </a:t>
            </a:r>
            <a:r>
              <a:rPr lang="en-US" altLang="en-US" dirty="0"/>
              <a:t>∆x</a:t>
            </a:r>
            <a:endParaRPr lang="en-US" altLang="en-US" dirty="0">
              <a:cs typeface="Arial" panose="020B0604020202020204" pitchFamily="34" charset="0"/>
            </a:endParaRPr>
          </a:p>
          <a:p>
            <a:pPr algn="ctr"/>
            <a:endParaRPr lang="en-US" altLang="en-US" dirty="0"/>
          </a:p>
        </p:txBody>
      </p:sp>
      <p:sp>
        <p:nvSpPr>
          <p:cNvPr id="31" name="Line 27">
            <a:extLst>
              <a:ext uri="{FF2B5EF4-FFF2-40B4-BE49-F238E27FC236}">
                <a16:creationId xmlns:a16="http://schemas.microsoft.com/office/drawing/2014/main" id="{9E05EA03-23F9-4EE8-AABE-DEBB4D47054F}"/>
              </a:ext>
            </a:extLst>
          </p:cNvPr>
          <p:cNvSpPr>
            <a:spLocks noChangeShapeType="1"/>
          </p:cNvSpPr>
          <p:nvPr/>
        </p:nvSpPr>
        <p:spPr bwMode="auto">
          <a:xfrm>
            <a:off x="5060950" y="1868489"/>
            <a:ext cx="0" cy="350837"/>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dirty="0"/>
          </a:p>
        </p:txBody>
      </p:sp>
      <p:sp>
        <p:nvSpPr>
          <p:cNvPr id="32" name="Rectangle 28">
            <a:extLst>
              <a:ext uri="{FF2B5EF4-FFF2-40B4-BE49-F238E27FC236}">
                <a16:creationId xmlns:a16="http://schemas.microsoft.com/office/drawing/2014/main" id="{548F5C1B-4F32-451B-8689-E0D5E72EFBCE}"/>
              </a:ext>
            </a:extLst>
          </p:cNvPr>
          <p:cNvSpPr>
            <a:spLocks noChangeArrowheads="1"/>
          </p:cNvSpPr>
          <p:nvPr/>
        </p:nvSpPr>
        <p:spPr bwMode="auto">
          <a:xfrm>
            <a:off x="5005389" y="1793876"/>
            <a:ext cx="3000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ru-RU" altLang="en-US"/>
              <a:t>є</a:t>
            </a:r>
            <a:endParaRPr lang="en-US" altLang="en-US" dirty="0"/>
          </a:p>
        </p:txBody>
      </p:sp>
    </p:spTree>
    <p:extLst>
      <p:ext uri="{BB962C8B-B14F-4D97-AF65-F5344CB8AC3E}">
        <p14:creationId xmlns:p14="http://schemas.microsoft.com/office/powerpoint/2010/main" val="2423274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 Box 2">
            <a:extLst>
              <a:ext uri="{FF2B5EF4-FFF2-40B4-BE49-F238E27FC236}">
                <a16:creationId xmlns:a16="http://schemas.microsoft.com/office/drawing/2014/main" id="{C63005CA-9758-43FC-9439-BC2673037C39}"/>
              </a:ext>
            </a:extLst>
          </p:cNvPr>
          <p:cNvSpPr txBox="1">
            <a:spLocks noChangeArrowheads="1"/>
          </p:cNvSpPr>
          <p:nvPr/>
        </p:nvSpPr>
        <p:spPr bwMode="auto">
          <a:xfrm>
            <a:off x="3562350" y="228600"/>
            <a:ext cx="2990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dirty="0">
                <a:solidFill>
                  <a:schemeClr val="bg1"/>
                </a:solidFill>
              </a:rPr>
              <a:t>Simple Linear Regression</a:t>
            </a:r>
          </a:p>
        </p:txBody>
      </p:sp>
      <p:sp>
        <p:nvSpPr>
          <p:cNvPr id="34" name="Line 3">
            <a:extLst>
              <a:ext uri="{FF2B5EF4-FFF2-40B4-BE49-F238E27FC236}">
                <a16:creationId xmlns:a16="http://schemas.microsoft.com/office/drawing/2014/main" id="{CDA7DA13-5411-48E9-B645-58E7968E48F6}"/>
              </a:ext>
            </a:extLst>
          </p:cNvPr>
          <p:cNvSpPr>
            <a:spLocks noChangeShapeType="1"/>
          </p:cNvSpPr>
          <p:nvPr/>
        </p:nvSpPr>
        <p:spPr bwMode="auto">
          <a:xfrm>
            <a:off x="2438400" y="1081088"/>
            <a:ext cx="0" cy="24384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dirty="0"/>
          </a:p>
        </p:txBody>
      </p:sp>
      <p:sp>
        <p:nvSpPr>
          <p:cNvPr id="35" name="Line 4">
            <a:extLst>
              <a:ext uri="{FF2B5EF4-FFF2-40B4-BE49-F238E27FC236}">
                <a16:creationId xmlns:a16="http://schemas.microsoft.com/office/drawing/2014/main" id="{D029351D-E896-44E8-89D9-726A29DE8ABC}"/>
              </a:ext>
            </a:extLst>
          </p:cNvPr>
          <p:cNvSpPr>
            <a:spLocks noChangeShapeType="1"/>
          </p:cNvSpPr>
          <p:nvPr/>
        </p:nvSpPr>
        <p:spPr bwMode="auto">
          <a:xfrm>
            <a:off x="2438400" y="3519488"/>
            <a:ext cx="33528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dirty="0"/>
          </a:p>
        </p:txBody>
      </p:sp>
      <p:sp>
        <p:nvSpPr>
          <p:cNvPr id="36" name="Oval 5">
            <a:extLst>
              <a:ext uri="{FF2B5EF4-FFF2-40B4-BE49-F238E27FC236}">
                <a16:creationId xmlns:a16="http://schemas.microsoft.com/office/drawing/2014/main" id="{F972A2B8-C9AC-40A1-965C-D03E173B10C4}"/>
              </a:ext>
            </a:extLst>
          </p:cNvPr>
          <p:cNvSpPr>
            <a:spLocks noChangeArrowheads="1"/>
          </p:cNvSpPr>
          <p:nvPr/>
        </p:nvSpPr>
        <p:spPr bwMode="auto">
          <a:xfrm>
            <a:off x="3276600" y="2452688"/>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37" name="Oval 6">
            <a:extLst>
              <a:ext uri="{FF2B5EF4-FFF2-40B4-BE49-F238E27FC236}">
                <a16:creationId xmlns:a16="http://schemas.microsoft.com/office/drawing/2014/main" id="{F6C492BD-7B17-46A7-9CE4-1F0E607AEA09}"/>
              </a:ext>
            </a:extLst>
          </p:cNvPr>
          <p:cNvSpPr>
            <a:spLocks noChangeArrowheads="1"/>
          </p:cNvSpPr>
          <p:nvPr/>
        </p:nvSpPr>
        <p:spPr bwMode="auto">
          <a:xfrm>
            <a:off x="2895600" y="2605088"/>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38" name="Oval 7">
            <a:extLst>
              <a:ext uri="{FF2B5EF4-FFF2-40B4-BE49-F238E27FC236}">
                <a16:creationId xmlns:a16="http://schemas.microsoft.com/office/drawing/2014/main" id="{4CD73637-7E9F-4FFB-AE33-B2DE066F72E4}"/>
              </a:ext>
            </a:extLst>
          </p:cNvPr>
          <p:cNvSpPr>
            <a:spLocks noChangeArrowheads="1"/>
          </p:cNvSpPr>
          <p:nvPr/>
        </p:nvSpPr>
        <p:spPr bwMode="auto">
          <a:xfrm>
            <a:off x="3429000" y="2071688"/>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39" name="Oval 8">
            <a:extLst>
              <a:ext uri="{FF2B5EF4-FFF2-40B4-BE49-F238E27FC236}">
                <a16:creationId xmlns:a16="http://schemas.microsoft.com/office/drawing/2014/main" id="{B08F09E7-B80C-415F-B1BB-BFC4E8925CB4}"/>
              </a:ext>
            </a:extLst>
          </p:cNvPr>
          <p:cNvSpPr>
            <a:spLocks noChangeArrowheads="1"/>
          </p:cNvSpPr>
          <p:nvPr/>
        </p:nvSpPr>
        <p:spPr bwMode="auto">
          <a:xfrm>
            <a:off x="3810000" y="2147888"/>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40" name="Oval 9">
            <a:extLst>
              <a:ext uri="{FF2B5EF4-FFF2-40B4-BE49-F238E27FC236}">
                <a16:creationId xmlns:a16="http://schemas.microsoft.com/office/drawing/2014/main" id="{09036A29-0499-48B0-8DF8-F3941BE4B549}"/>
              </a:ext>
            </a:extLst>
          </p:cNvPr>
          <p:cNvSpPr>
            <a:spLocks noChangeArrowheads="1"/>
          </p:cNvSpPr>
          <p:nvPr/>
        </p:nvSpPr>
        <p:spPr bwMode="auto">
          <a:xfrm>
            <a:off x="3505200" y="1919288"/>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41" name="Oval 10">
            <a:extLst>
              <a:ext uri="{FF2B5EF4-FFF2-40B4-BE49-F238E27FC236}">
                <a16:creationId xmlns:a16="http://schemas.microsoft.com/office/drawing/2014/main" id="{DC6138DB-7F62-4BDD-809D-05C434C67D2C}"/>
              </a:ext>
            </a:extLst>
          </p:cNvPr>
          <p:cNvSpPr>
            <a:spLocks noChangeArrowheads="1"/>
          </p:cNvSpPr>
          <p:nvPr/>
        </p:nvSpPr>
        <p:spPr bwMode="auto">
          <a:xfrm>
            <a:off x="3886200" y="1995488"/>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42" name="Text Box 11">
            <a:extLst>
              <a:ext uri="{FF2B5EF4-FFF2-40B4-BE49-F238E27FC236}">
                <a16:creationId xmlns:a16="http://schemas.microsoft.com/office/drawing/2014/main" id="{3BFDD659-3C9F-499A-B6B7-9934B15A22F9}"/>
              </a:ext>
            </a:extLst>
          </p:cNvPr>
          <p:cNvSpPr txBox="1">
            <a:spLocks noChangeArrowheads="1"/>
          </p:cNvSpPr>
          <p:nvPr/>
        </p:nvSpPr>
        <p:spPr bwMode="auto">
          <a:xfrm>
            <a:off x="2590800" y="3671888"/>
            <a:ext cx="2647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Independent variable (x)</a:t>
            </a:r>
          </a:p>
        </p:txBody>
      </p:sp>
      <p:sp>
        <p:nvSpPr>
          <p:cNvPr id="43" name="Text Box 12">
            <a:extLst>
              <a:ext uri="{FF2B5EF4-FFF2-40B4-BE49-F238E27FC236}">
                <a16:creationId xmlns:a16="http://schemas.microsoft.com/office/drawing/2014/main" id="{7787C341-3890-4A2B-B0C0-F3151CA29E91}"/>
              </a:ext>
            </a:extLst>
          </p:cNvPr>
          <p:cNvSpPr txBox="1">
            <a:spLocks noChangeArrowheads="1"/>
          </p:cNvSpPr>
          <p:nvPr/>
        </p:nvSpPr>
        <p:spPr bwMode="auto">
          <a:xfrm rot="16200000">
            <a:off x="869951" y="2268537"/>
            <a:ext cx="24368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dirty="0"/>
              <a:t>Dependent variable</a:t>
            </a:r>
          </a:p>
        </p:txBody>
      </p:sp>
      <p:sp>
        <p:nvSpPr>
          <p:cNvPr id="44" name="Oval 13">
            <a:extLst>
              <a:ext uri="{FF2B5EF4-FFF2-40B4-BE49-F238E27FC236}">
                <a16:creationId xmlns:a16="http://schemas.microsoft.com/office/drawing/2014/main" id="{14E4006C-72C7-4B2A-A487-047CABFC5C85}"/>
              </a:ext>
            </a:extLst>
          </p:cNvPr>
          <p:cNvSpPr>
            <a:spLocks noChangeArrowheads="1"/>
          </p:cNvSpPr>
          <p:nvPr/>
        </p:nvSpPr>
        <p:spPr bwMode="auto">
          <a:xfrm>
            <a:off x="4191000" y="19812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45" name="Oval 14">
            <a:extLst>
              <a:ext uri="{FF2B5EF4-FFF2-40B4-BE49-F238E27FC236}">
                <a16:creationId xmlns:a16="http://schemas.microsoft.com/office/drawing/2014/main" id="{FDFEF38A-5E8F-4A4F-909F-A039D42A94E6}"/>
              </a:ext>
            </a:extLst>
          </p:cNvPr>
          <p:cNvSpPr>
            <a:spLocks noChangeArrowheads="1"/>
          </p:cNvSpPr>
          <p:nvPr/>
        </p:nvSpPr>
        <p:spPr bwMode="auto">
          <a:xfrm>
            <a:off x="4114800" y="17526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46" name="Oval 16">
            <a:extLst>
              <a:ext uri="{FF2B5EF4-FFF2-40B4-BE49-F238E27FC236}">
                <a16:creationId xmlns:a16="http://schemas.microsoft.com/office/drawing/2014/main" id="{8D64BC78-73C5-4A8A-852A-02BE5D3C0C58}"/>
              </a:ext>
            </a:extLst>
          </p:cNvPr>
          <p:cNvSpPr>
            <a:spLocks noChangeArrowheads="1"/>
          </p:cNvSpPr>
          <p:nvPr/>
        </p:nvSpPr>
        <p:spPr bwMode="auto">
          <a:xfrm>
            <a:off x="3276600" y="22098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47" name="Oval 17">
            <a:extLst>
              <a:ext uri="{FF2B5EF4-FFF2-40B4-BE49-F238E27FC236}">
                <a16:creationId xmlns:a16="http://schemas.microsoft.com/office/drawing/2014/main" id="{A7D9DAC4-452F-4612-920A-4C8FB47197CF}"/>
              </a:ext>
            </a:extLst>
          </p:cNvPr>
          <p:cNvSpPr>
            <a:spLocks noChangeArrowheads="1"/>
          </p:cNvSpPr>
          <p:nvPr/>
        </p:nvSpPr>
        <p:spPr bwMode="auto">
          <a:xfrm>
            <a:off x="2667000" y="26670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48" name="Oval 18">
            <a:extLst>
              <a:ext uri="{FF2B5EF4-FFF2-40B4-BE49-F238E27FC236}">
                <a16:creationId xmlns:a16="http://schemas.microsoft.com/office/drawing/2014/main" id="{80A0A79F-08CF-4F53-A7DB-72B5D6911E61}"/>
              </a:ext>
            </a:extLst>
          </p:cNvPr>
          <p:cNvSpPr>
            <a:spLocks noChangeArrowheads="1"/>
          </p:cNvSpPr>
          <p:nvPr/>
        </p:nvSpPr>
        <p:spPr bwMode="auto">
          <a:xfrm>
            <a:off x="4343400" y="14478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49" name="Text Box 19">
            <a:extLst>
              <a:ext uri="{FF2B5EF4-FFF2-40B4-BE49-F238E27FC236}">
                <a16:creationId xmlns:a16="http://schemas.microsoft.com/office/drawing/2014/main" id="{470CBD5B-394E-47B6-8D03-D84BF960EBB9}"/>
              </a:ext>
            </a:extLst>
          </p:cNvPr>
          <p:cNvSpPr txBox="1">
            <a:spLocks noChangeArrowheads="1"/>
          </p:cNvSpPr>
          <p:nvPr/>
        </p:nvSpPr>
        <p:spPr bwMode="auto">
          <a:xfrm>
            <a:off x="1066800" y="4876800"/>
            <a:ext cx="7848600"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dirty="0"/>
              <a:t>The function will make a prediction for each observed data point. </a:t>
            </a:r>
          </a:p>
          <a:p>
            <a:pPr>
              <a:spcBef>
                <a:spcPct val="50000"/>
              </a:spcBef>
            </a:pPr>
            <a:r>
              <a:rPr lang="en-US" altLang="en-US" b="1" dirty="0"/>
              <a:t>The observation is denoted by y and the prediction is denoted by y.</a:t>
            </a:r>
          </a:p>
        </p:txBody>
      </p:sp>
      <p:sp>
        <p:nvSpPr>
          <p:cNvPr id="50" name="Line 20">
            <a:extLst>
              <a:ext uri="{FF2B5EF4-FFF2-40B4-BE49-F238E27FC236}">
                <a16:creationId xmlns:a16="http://schemas.microsoft.com/office/drawing/2014/main" id="{E0F18943-E340-465B-968E-2A99230ABB14}"/>
              </a:ext>
            </a:extLst>
          </p:cNvPr>
          <p:cNvSpPr>
            <a:spLocks noChangeShapeType="1"/>
          </p:cNvSpPr>
          <p:nvPr/>
        </p:nvSpPr>
        <p:spPr bwMode="auto">
          <a:xfrm flipV="1">
            <a:off x="2438400" y="1371600"/>
            <a:ext cx="2286000" cy="167640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dirty="0"/>
          </a:p>
        </p:txBody>
      </p:sp>
      <p:sp>
        <p:nvSpPr>
          <p:cNvPr id="51" name="Line 21">
            <a:extLst>
              <a:ext uri="{FF2B5EF4-FFF2-40B4-BE49-F238E27FC236}">
                <a16:creationId xmlns:a16="http://schemas.microsoft.com/office/drawing/2014/main" id="{213B1C0D-CB7C-4FFA-A1FE-3B229844472B}"/>
              </a:ext>
            </a:extLst>
          </p:cNvPr>
          <p:cNvSpPr>
            <a:spLocks noChangeShapeType="1"/>
          </p:cNvSpPr>
          <p:nvPr/>
        </p:nvSpPr>
        <p:spPr bwMode="auto">
          <a:xfrm>
            <a:off x="6553200" y="3505200"/>
            <a:ext cx="9144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dirty="0"/>
          </a:p>
        </p:txBody>
      </p:sp>
      <p:sp>
        <p:nvSpPr>
          <p:cNvPr id="52" name="Line 22">
            <a:extLst>
              <a:ext uri="{FF2B5EF4-FFF2-40B4-BE49-F238E27FC236}">
                <a16:creationId xmlns:a16="http://schemas.microsoft.com/office/drawing/2014/main" id="{20F9FC12-5173-4AF5-BBF5-0EBF38D1104F}"/>
              </a:ext>
            </a:extLst>
          </p:cNvPr>
          <p:cNvSpPr>
            <a:spLocks noChangeShapeType="1"/>
          </p:cNvSpPr>
          <p:nvPr/>
        </p:nvSpPr>
        <p:spPr bwMode="auto">
          <a:xfrm flipV="1">
            <a:off x="6553200" y="1676400"/>
            <a:ext cx="914400" cy="68580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dirty="0"/>
          </a:p>
        </p:txBody>
      </p:sp>
      <p:sp>
        <p:nvSpPr>
          <p:cNvPr id="53" name="Oval 23">
            <a:extLst>
              <a:ext uri="{FF2B5EF4-FFF2-40B4-BE49-F238E27FC236}">
                <a16:creationId xmlns:a16="http://schemas.microsoft.com/office/drawing/2014/main" id="{71B8A9AB-74B5-46A9-8297-11CF4F86BD27}"/>
              </a:ext>
            </a:extLst>
          </p:cNvPr>
          <p:cNvSpPr>
            <a:spLocks noChangeArrowheads="1"/>
          </p:cNvSpPr>
          <p:nvPr/>
        </p:nvSpPr>
        <p:spPr bwMode="auto">
          <a:xfrm>
            <a:off x="6858000" y="1524000"/>
            <a:ext cx="152400" cy="152400"/>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54" name="AutoShape 24">
            <a:extLst>
              <a:ext uri="{FF2B5EF4-FFF2-40B4-BE49-F238E27FC236}">
                <a16:creationId xmlns:a16="http://schemas.microsoft.com/office/drawing/2014/main" id="{D2BD8978-F0FE-448E-9047-2FBF5183A184}"/>
              </a:ext>
            </a:extLst>
          </p:cNvPr>
          <p:cNvSpPr>
            <a:spLocks noChangeArrowheads="1"/>
          </p:cNvSpPr>
          <p:nvPr/>
        </p:nvSpPr>
        <p:spPr bwMode="auto">
          <a:xfrm rot="16200000">
            <a:off x="3354388" y="839787"/>
            <a:ext cx="2667000" cy="3730625"/>
          </a:xfrm>
          <a:prstGeom prst="triangle">
            <a:avLst>
              <a:gd name="adj" fmla="val 50000"/>
            </a:avLst>
          </a:prstGeom>
          <a:solidFill>
            <a:schemeClr val="bg1"/>
          </a:solidFill>
          <a:ln w="25400">
            <a:solidFill>
              <a:srgbClr val="0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55" name="Rectangle 25">
            <a:extLst>
              <a:ext uri="{FF2B5EF4-FFF2-40B4-BE49-F238E27FC236}">
                <a16:creationId xmlns:a16="http://schemas.microsoft.com/office/drawing/2014/main" id="{5515C440-B3CD-4EAC-8FD8-23BDB70BD295}"/>
              </a:ext>
            </a:extLst>
          </p:cNvPr>
          <p:cNvSpPr>
            <a:spLocks noChangeArrowheads="1"/>
          </p:cNvSpPr>
          <p:nvPr/>
        </p:nvSpPr>
        <p:spPr bwMode="auto">
          <a:xfrm>
            <a:off x="6553200" y="1371600"/>
            <a:ext cx="914400" cy="2667000"/>
          </a:xfrm>
          <a:prstGeom prst="rect">
            <a:avLst/>
          </a:prstGeom>
          <a:noFill/>
          <a:ln w="25400">
            <a:solidFill>
              <a:srgbClr val="0000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56" name="Rectangle 26">
            <a:extLst>
              <a:ext uri="{FF2B5EF4-FFF2-40B4-BE49-F238E27FC236}">
                <a16:creationId xmlns:a16="http://schemas.microsoft.com/office/drawing/2014/main" id="{36EC0F51-6B95-472B-A744-D511C665752D}"/>
              </a:ext>
            </a:extLst>
          </p:cNvPr>
          <p:cNvSpPr>
            <a:spLocks noChangeArrowheads="1"/>
          </p:cNvSpPr>
          <p:nvPr/>
        </p:nvSpPr>
        <p:spPr bwMode="auto">
          <a:xfrm>
            <a:off x="2590800" y="2590800"/>
            <a:ext cx="228600" cy="914400"/>
          </a:xfrm>
          <a:prstGeom prst="rect">
            <a:avLst/>
          </a:prstGeom>
          <a:noFill/>
          <a:ln w="25400">
            <a:solidFill>
              <a:srgbClr val="0000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57" name="Oval 27">
            <a:extLst>
              <a:ext uri="{FF2B5EF4-FFF2-40B4-BE49-F238E27FC236}">
                <a16:creationId xmlns:a16="http://schemas.microsoft.com/office/drawing/2014/main" id="{C2747E02-0E90-4483-9495-A4A54175CE79}"/>
              </a:ext>
            </a:extLst>
          </p:cNvPr>
          <p:cNvSpPr>
            <a:spLocks noChangeArrowheads="1"/>
          </p:cNvSpPr>
          <p:nvPr/>
        </p:nvSpPr>
        <p:spPr bwMode="auto">
          <a:xfrm>
            <a:off x="6858000" y="1981200"/>
            <a:ext cx="152400" cy="1524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58" name="Text Box 28">
            <a:extLst>
              <a:ext uri="{FF2B5EF4-FFF2-40B4-BE49-F238E27FC236}">
                <a16:creationId xmlns:a16="http://schemas.microsoft.com/office/drawing/2014/main" id="{35C39F7D-EA43-4F8A-AEB0-89512D15D0DF}"/>
              </a:ext>
            </a:extLst>
          </p:cNvPr>
          <p:cNvSpPr txBox="1">
            <a:spLocks noChangeArrowheads="1"/>
          </p:cNvSpPr>
          <p:nvPr/>
        </p:nvSpPr>
        <p:spPr bwMode="auto">
          <a:xfrm>
            <a:off x="7527925" y="3313113"/>
            <a:ext cx="6540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Zero</a:t>
            </a:r>
          </a:p>
        </p:txBody>
      </p:sp>
      <p:sp>
        <p:nvSpPr>
          <p:cNvPr id="59" name="Text Box 29">
            <a:extLst>
              <a:ext uri="{FF2B5EF4-FFF2-40B4-BE49-F238E27FC236}">
                <a16:creationId xmlns:a16="http://schemas.microsoft.com/office/drawing/2014/main" id="{263EC1F1-CBD4-4501-B120-8DB00924CAA4}"/>
              </a:ext>
            </a:extLst>
          </p:cNvPr>
          <p:cNvSpPr txBox="1">
            <a:spLocks noChangeArrowheads="1"/>
          </p:cNvSpPr>
          <p:nvPr/>
        </p:nvSpPr>
        <p:spPr bwMode="auto">
          <a:xfrm>
            <a:off x="7467600" y="1865313"/>
            <a:ext cx="15398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dirty="0"/>
              <a:t>Prediction: y</a:t>
            </a:r>
          </a:p>
        </p:txBody>
      </p:sp>
      <p:sp>
        <p:nvSpPr>
          <p:cNvPr id="60" name="Text Box 30">
            <a:extLst>
              <a:ext uri="{FF2B5EF4-FFF2-40B4-BE49-F238E27FC236}">
                <a16:creationId xmlns:a16="http://schemas.microsoft.com/office/drawing/2014/main" id="{D5032069-AEC8-4E6C-82D8-B1BBB1650AE1}"/>
              </a:ext>
            </a:extLst>
          </p:cNvPr>
          <p:cNvSpPr txBox="1">
            <a:spLocks noChangeArrowheads="1"/>
          </p:cNvSpPr>
          <p:nvPr/>
        </p:nvSpPr>
        <p:spPr bwMode="auto">
          <a:xfrm>
            <a:off x="7467600" y="1385888"/>
            <a:ext cx="1676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dirty="0"/>
              <a:t>Observation: y</a:t>
            </a:r>
          </a:p>
        </p:txBody>
      </p:sp>
      <p:sp>
        <p:nvSpPr>
          <p:cNvPr id="61" name="Text Box 31">
            <a:extLst>
              <a:ext uri="{FF2B5EF4-FFF2-40B4-BE49-F238E27FC236}">
                <a16:creationId xmlns:a16="http://schemas.microsoft.com/office/drawing/2014/main" id="{C2B3FF03-6549-4580-8224-3D26C176C3DA}"/>
              </a:ext>
            </a:extLst>
          </p:cNvPr>
          <p:cNvSpPr txBox="1">
            <a:spLocks noChangeArrowheads="1"/>
          </p:cNvSpPr>
          <p:nvPr/>
        </p:nvSpPr>
        <p:spPr bwMode="auto">
          <a:xfrm>
            <a:off x="8229600" y="5181600"/>
            <a:ext cx="2921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a:t>
            </a:r>
          </a:p>
        </p:txBody>
      </p:sp>
      <p:sp>
        <p:nvSpPr>
          <p:cNvPr id="62" name="Text Box 32">
            <a:extLst>
              <a:ext uri="{FF2B5EF4-FFF2-40B4-BE49-F238E27FC236}">
                <a16:creationId xmlns:a16="http://schemas.microsoft.com/office/drawing/2014/main" id="{F1CC7090-19EB-4D31-8847-75E179571D5F}"/>
              </a:ext>
            </a:extLst>
          </p:cNvPr>
          <p:cNvSpPr txBox="1">
            <a:spLocks noChangeArrowheads="1"/>
          </p:cNvSpPr>
          <p:nvPr/>
        </p:nvSpPr>
        <p:spPr bwMode="auto">
          <a:xfrm>
            <a:off x="8623300" y="1752600"/>
            <a:ext cx="2921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a:t>
            </a:r>
          </a:p>
        </p:txBody>
      </p:sp>
    </p:spTree>
    <p:extLst>
      <p:ext uri="{BB962C8B-B14F-4D97-AF65-F5344CB8AC3E}">
        <p14:creationId xmlns:p14="http://schemas.microsoft.com/office/powerpoint/2010/main" val="30232811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C7974D3F-7E20-4825-A1BE-96DCD5435DA8}"/>
              </a:ext>
            </a:extLst>
          </p:cNvPr>
          <p:cNvSpPr txBox="1">
            <a:spLocks noChangeArrowheads="1"/>
          </p:cNvSpPr>
          <p:nvPr/>
        </p:nvSpPr>
        <p:spPr bwMode="auto">
          <a:xfrm>
            <a:off x="3562350" y="228600"/>
            <a:ext cx="2990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dirty="0">
                <a:solidFill>
                  <a:schemeClr val="bg1"/>
                </a:solidFill>
              </a:rPr>
              <a:t>Simple Linear Regression</a:t>
            </a:r>
          </a:p>
        </p:txBody>
      </p:sp>
      <p:sp>
        <p:nvSpPr>
          <p:cNvPr id="3" name="Text Box 18">
            <a:extLst>
              <a:ext uri="{FF2B5EF4-FFF2-40B4-BE49-F238E27FC236}">
                <a16:creationId xmlns:a16="http://schemas.microsoft.com/office/drawing/2014/main" id="{E77580EE-E84F-40A2-AC76-00879C2D7EAD}"/>
              </a:ext>
            </a:extLst>
          </p:cNvPr>
          <p:cNvSpPr txBox="1">
            <a:spLocks noChangeArrowheads="1"/>
          </p:cNvSpPr>
          <p:nvPr/>
        </p:nvSpPr>
        <p:spPr bwMode="auto">
          <a:xfrm>
            <a:off x="1066800" y="4876800"/>
            <a:ext cx="7848600" cy="146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dirty="0"/>
              <a:t>For each observation, the variation can be described as:</a:t>
            </a:r>
          </a:p>
          <a:p>
            <a:pPr>
              <a:spcBef>
                <a:spcPct val="50000"/>
              </a:spcBef>
            </a:pPr>
            <a:r>
              <a:rPr lang="en-US" altLang="en-US" b="1" dirty="0"/>
              <a:t>	                      	   </a:t>
            </a:r>
            <a:r>
              <a:rPr lang="en-US" altLang="en-US" sz="2400" b="1" dirty="0"/>
              <a:t>y = y + </a:t>
            </a:r>
            <a:r>
              <a:rPr lang="el-GR" altLang="en-US" sz="2400" b="1">
                <a:cs typeface="Arial" panose="020B0604020202020204" pitchFamily="34" charset="0"/>
              </a:rPr>
              <a:t>ε</a:t>
            </a:r>
            <a:endParaRPr lang="en-US" altLang="en-US" sz="2400" b="1" dirty="0">
              <a:cs typeface="Arial" panose="020B0604020202020204" pitchFamily="34" charset="0"/>
            </a:endParaRPr>
          </a:p>
          <a:p>
            <a:pPr>
              <a:spcBef>
                <a:spcPct val="50000"/>
              </a:spcBef>
            </a:pPr>
            <a:r>
              <a:rPr lang="en-US" altLang="en-US" sz="2400" b="1" dirty="0">
                <a:cs typeface="Arial" panose="020B0604020202020204" pitchFamily="34" charset="0"/>
              </a:rPr>
              <a:t>		Actual = Explained + Error</a:t>
            </a:r>
            <a:endParaRPr lang="el-GR" altLang="en-US" sz="2400" b="1">
              <a:cs typeface="Arial" panose="020B0604020202020204" pitchFamily="34" charset="0"/>
            </a:endParaRPr>
          </a:p>
        </p:txBody>
      </p:sp>
      <p:sp>
        <p:nvSpPr>
          <p:cNvPr id="4" name="Line 20">
            <a:extLst>
              <a:ext uri="{FF2B5EF4-FFF2-40B4-BE49-F238E27FC236}">
                <a16:creationId xmlns:a16="http://schemas.microsoft.com/office/drawing/2014/main" id="{1F53F6AB-276C-4F1C-B1C0-D2B27CFD6229}"/>
              </a:ext>
            </a:extLst>
          </p:cNvPr>
          <p:cNvSpPr>
            <a:spLocks noChangeShapeType="1"/>
          </p:cNvSpPr>
          <p:nvPr/>
        </p:nvSpPr>
        <p:spPr bwMode="auto">
          <a:xfrm>
            <a:off x="4089400" y="3505200"/>
            <a:ext cx="9144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dirty="0"/>
          </a:p>
        </p:txBody>
      </p:sp>
      <p:sp>
        <p:nvSpPr>
          <p:cNvPr id="5" name="Oval 22">
            <a:extLst>
              <a:ext uri="{FF2B5EF4-FFF2-40B4-BE49-F238E27FC236}">
                <a16:creationId xmlns:a16="http://schemas.microsoft.com/office/drawing/2014/main" id="{71AF2377-0E91-4B31-9A57-E1CB7D7AFE06}"/>
              </a:ext>
            </a:extLst>
          </p:cNvPr>
          <p:cNvSpPr>
            <a:spLocks noChangeArrowheads="1"/>
          </p:cNvSpPr>
          <p:nvPr/>
        </p:nvSpPr>
        <p:spPr bwMode="auto">
          <a:xfrm>
            <a:off x="4394200" y="1524000"/>
            <a:ext cx="152400" cy="152400"/>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6" name="Oval 26">
            <a:extLst>
              <a:ext uri="{FF2B5EF4-FFF2-40B4-BE49-F238E27FC236}">
                <a16:creationId xmlns:a16="http://schemas.microsoft.com/office/drawing/2014/main" id="{CA7F7258-B10E-46AD-9D31-7FEA72A3D718}"/>
              </a:ext>
            </a:extLst>
          </p:cNvPr>
          <p:cNvSpPr>
            <a:spLocks noChangeArrowheads="1"/>
          </p:cNvSpPr>
          <p:nvPr/>
        </p:nvSpPr>
        <p:spPr bwMode="auto">
          <a:xfrm>
            <a:off x="4394200" y="1981200"/>
            <a:ext cx="152400" cy="1524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7" name="Text Box 27">
            <a:extLst>
              <a:ext uri="{FF2B5EF4-FFF2-40B4-BE49-F238E27FC236}">
                <a16:creationId xmlns:a16="http://schemas.microsoft.com/office/drawing/2014/main" id="{422CFF7F-1FF4-43D1-91B4-C11C29251254}"/>
              </a:ext>
            </a:extLst>
          </p:cNvPr>
          <p:cNvSpPr txBox="1">
            <a:spLocks noChangeArrowheads="1"/>
          </p:cNvSpPr>
          <p:nvPr/>
        </p:nvSpPr>
        <p:spPr bwMode="auto">
          <a:xfrm>
            <a:off x="5064125" y="3313113"/>
            <a:ext cx="6540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Zero</a:t>
            </a:r>
          </a:p>
        </p:txBody>
      </p:sp>
      <p:sp>
        <p:nvSpPr>
          <p:cNvPr id="8" name="Text Box 29">
            <a:extLst>
              <a:ext uri="{FF2B5EF4-FFF2-40B4-BE49-F238E27FC236}">
                <a16:creationId xmlns:a16="http://schemas.microsoft.com/office/drawing/2014/main" id="{5CC0D0D3-5802-40F0-8422-EB565E65F5CC}"/>
              </a:ext>
            </a:extLst>
          </p:cNvPr>
          <p:cNvSpPr txBox="1">
            <a:spLocks noChangeArrowheads="1"/>
          </p:cNvSpPr>
          <p:nvPr/>
        </p:nvSpPr>
        <p:spPr bwMode="auto">
          <a:xfrm>
            <a:off x="5003800" y="1614488"/>
            <a:ext cx="2057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dirty="0"/>
              <a:t>Prediction error: </a:t>
            </a:r>
            <a:r>
              <a:rPr lang="el-GR" altLang="en-US"/>
              <a:t>ε</a:t>
            </a:r>
            <a:endParaRPr lang="en-US" altLang="en-US" dirty="0"/>
          </a:p>
        </p:txBody>
      </p:sp>
      <p:sp>
        <p:nvSpPr>
          <p:cNvPr id="9" name="Text Box 30">
            <a:extLst>
              <a:ext uri="{FF2B5EF4-FFF2-40B4-BE49-F238E27FC236}">
                <a16:creationId xmlns:a16="http://schemas.microsoft.com/office/drawing/2014/main" id="{8E5148A8-9768-4419-B085-9CC63E81FB80}"/>
              </a:ext>
            </a:extLst>
          </p:cNvPr>
          <p:cNvSpPr txBox="1">
            <a:spLocks noChangeArrowheads="1"/>
          </p:cNvSpPr>
          <p:nvPr/>
        </p:nvSpPr>
        <p:spPr bwMode="auto">
          <a:xfrm>
            <a:off x="4500563" y="5241925"/>
            <a:ext cx="361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a:t>
            </a:r>
          </a:p>
        </p:txBody>
      </p:sp>
      <p:sp>
        <p:nvSpPr>
          <p:cNvPr id="10" name="Text Box 28">
            <a:extLst>
              <a:ext uri="{FF2B5EF4-FFF2-40B4-BE49-F238E27FC236}">
                <a16:creationId xmlns:a16="http://schemas.microsoft.com/office/drawing/2014/main" id="{A4495B58-DAEB-4E76-B2C4-41377E05B2F6}"/>
              </a:ext>
            </a:extLst>
          </p:cNvPr>
          <p:cNvSpPr txBox="1">
            <a:spLocks noChangeArrowheads="1"/>
          </p:cNvSpPr>
          <p:nvPr/>
        </p:nvSpPr>
        <p:spPr bwMode="auto">
          <a:xfrm>
            <a:off x="5003800" y="2605088"/>
            <a:ext cx="1676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dirty="0"/>
              <a:t>Prediction: y </a:t>
            </a:r>
          </a:p>
        </p:txBody>
      </p:sp>
      <p:sp>
        <p:nvSpPr>
          <p:cNvPr id="11" name="Text Box 31">
            <a:extLst>
              <a:ext uri="{FF2B5EF4-FFF2-40B4-BE49-F238E27FC236}">
                <a16:creationId xmlns:a16="http://schemas.microsoft.com/office/drawing/2014/main" id="{D6FF7BA1-6D4A-4FC7-A739-A1CE464070C0}"/>
              </a:ext>
            </a:extLst>
          </p:cNvPr>
          <p:cNvSpPr txBox="1">
            <a:spLocks noChangeArrowheads="1"/>
          </p:cNvSpPr>
          <p:nvPr/>
        </p:nvSpPr>
        <p:spPr bwMode="auto">
          <a:xfrm>
            <a:off x="6172200" y="2528888"/>
            <a:ext cx="355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 </a:t>
            </a:r>
          </a:p>
        </p:txBody>
      </p:sp>
      <p:sp>
        <p:nvSpPr>
          <p:cNvPr id="12" name="AutoShape 33">
            <a:extLst>
              <a:ext uri="{FF2B5EF4-FFF2-40B4-BE49-F238E27FC236}">
                <a16:creationId xmlns:a16="http://schemas.microsoft.com/office/drawing/2014/main" id="{1C9D5AC4-4081-45AD-B054-EBB41264A129}"/>
              </a:ext>
            </a:extLst>
          </p:cNvPr>
          <p:cNvSpPr>
            <a:spLocks/>
          </p:cNvSpPr>
          <p:nvPr/>
        </p:nvSpPr>
        <p:spPr bwMode="auto">
          <a:xfrm>
            <a:off x="4622800" y="1600200"/>
            <a:ext cx="381000" cy="457200"/>
          </a:xfrm>
          <a:prstGeom prst="rightBrace">
            <a:avLst>
              <a:gd name="adj1" fmla="val 10000"/>
              <a:gd name="adj2" fmla="val 50000"/>
            </a:avLst>
          </a:prstGeom>
          <a:noFill/>
          <a:ln w="9525">
            <a:solidFill>
              <a:srgbClr val="0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13" name="AutoShape 34">
            <a:extLst>
              <a:ext uri="{FF2B5EF4-FFF2-40B4-BE49-F238E27FC236}">
                <a16:creationId xmlns:a16="http://schemas.microsoft.com/office/drawing/2014/main" id="{3F352238-4D37-4CC7-8FB6-63B28221F2F0}"/>
              </a:ext>
            </a:extLst>
          </p:cNvPr>
          <p:cNvSpPr>
            <a:spLocks/>
          </p:cNvSpPr>
          <p:nvPr/>
        </p:nvSpPr>
        <p:spPr bwMode="auto">
          <a:xfrm>
            <a:off x="4622800" y="2057400"/>
            <a:ext cx="381000" cy="1447800"/>
          </a:xfrm>
          <a:prstGeom prst="rightBrace">
            <a:avLst>
              <a:gd name="adj1" fmla="val 31667"/>
              <a:gd name="adj2" fmla="val 50000"/>
            </a:avLst>
          </a:prstGeom>
          <a:noFill/>
          <a:ln w="9525">
            <a:solidFill>
              <a:srgbClr val="0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14" name="AutoShape 36">
            <a:extLst>
              <a:ext uri="{FF2B5EF4-FFF2-40B4-BE49-F238E27FC236}">
                <a16:creationId xmlns:a16="http://schemas.microsoft.com/office/drawing/2014/main" id="{258EE77F-9AC6-44C5-B87A-D1BD033DD0ED}"/>
              </a:ext>
            </a:extLst>
          </p:cNvPr>
          <p:cNvSpPr>
            <a:spLocks/>
          </p:cNvSpPr>
          <p:nvPr/>
        </p:nvSpPr>
        <p:spPr bwMode="auto">
          <a:xfrm>
            <a:off x="3860800" y="1600200"/>
            <a:ext cx="457200" cy="1905000"/>
          </a:xfrm>
          <a:prstGeom prst="leftBrace">
            <a:avLst>
              <a:gd name="adj1" fmla="val 34722"/>
              <a:gd name="adj2" fmla="val 50000"/>
            </a:avLst>
          </a:prstGeom>
          <a:noFill/>
          <a:ln w="9525">
            <a:solidFill>
              <a:srgbClr val="0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15" name="Text Box 37">
            <a:extLst>
              <a:ext uri="{FF2B5EF4-FFF2-40B4-BE49-F238E27FC236}">
                <a16:creationId xmlns:a16="http://schemas.microsoft.com/office/drawing/2014/main" id="{6EE2E012-51C6-475D-9F80-D13FCA1D4742}"/>
              </a:ext>
            </a:extLst>
          </p:cNvPr>
          <p:cNvSpPr txBox="1">
            <a:spLocks noChangeArrowheads="1"/>
          </p:cNvSpPr>
          <p:nvPr/>
        </p:nvSpPr>
        <p:spPr bwMode="auto">
          <a:xfrm>
            <a:off x="2032000" y="2300288"/>
            <a:ext cx="1657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Observation: y</a:t>
            </a:r>
          </a:p>
        </p:txBody>
      </p:sp>
      <p:sp>
        <p:nvSpPr>
          <p:cNvPr id="16" name="Rectangle 38">
            <a:extLst>
              <a:ext uri="{FF2B5EF4-FFF2-40B4-BE49-F238E27FC236}">
                <a16:creationId xmlns:a16="http://schemas.microsoft.com/office/drawing/2014/main" id="{BEA54A07-5CCC-4E59-B0D9-F9A4FA0843AD}"/>
              </a:ext>
            </a:extLst>
          </p:cNvPr>
          <p:cNvSpPr>
            <a:spLocks noChangeArrowheads="1"/>
          </p:cNvSpPr>
          <p:nvPr/>
        </p:nvSpPr>
        <p:spPr bwMode="auto">
          <a:xfrm>
            <a:off x="1816100" y="1168400"/>
            <a:ext cx="5892800" cy="3111500"/>
          </a:xfrm>
          <a:prstGeom prst="rect">
            <a:avLst/>
          </a:prstGeom>
          <a:noFill/>
          <a:ln w="25400">
            <a:solidFill>
              <a:srgbClr val="0000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17" name="Line 39">
            <a:extLst>
              <a:ext uri="{FF2B5EF4-FFF2-40B4-BE49-F238E27FC236}">
                <a16:creationId xmlns:a16="http://schemas.microsoft.com/office/drawing/2014/main" id="{C3E14E3A-108E-4D8C-B9B7-FC3A0C5F1B73}"/>
              </a:ext>
            </a:extLst>
          </p:cNvPr>
          <p:cNvSpPr>
            <a:spLocks noChangeShapeType="1"/>
          </p:cNvSpPr>
          <p:nvPr/>
        </p:nvSpPr>
        <p:spPr bwMode="auto">
          <a:xfrm flipV="1">
            <a:off x="3509963" y="5727700"/>
            <a:ext cx="523875" cy="2428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dirty="0"/>
          </a:p>
        </p:txBody>
      </p:sp>
      <p:sp>
        <p:nvSpPr>
          <p:cNvPr id="18" name="Line 40">
            <a:extLst>
              <a:ext uri="{FF2B5EF4-FFF2-40B4-BE49-F238E27FC236}">
                <a16:creationId xmlns:a16="http://schemas.microsoft.com/office/drawing/2014/main" id="{49A9F97E-D289-48D2-B6CB-E131522BF9C9}"/>
              </a:ext>
            </a:extLst>
          </p:cNvPr>
          <p:cNvSpPr>
            <a:spLocks noChangeShapeType="1"/>
          </p:cNvSpPr>
          <p:nvPr/>
        </p:nvSpPr>
        <p:spPr bwMode="auto">
          <a:xfrm flipH="1" flipV="1">
            <a:off x="4733925" y="5741988"/>
            <a:ext cx="53975" cy="2016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dirty="0"/>
          </a:p>
        </p:txBody>
      </p:sp>
      <p:sp>
        <p:nvSpPr>
          <p:cNvPr id="19" name="Line 41">
            <a:extLst>
              <a:ext uri="{FF2B5EF4-FFF2-40B4-BE49-F238E27FC236}">
                <a16:creationId xmlns:a16="http://schemas.microsoft.com/office/drawing/2014/main" id="{BA8425BC-70CE-4B36-823F-E5D41704427B}"/>
              </a:ext>
            </a:extLst>
          </p:cNvPr>
          <p:cNvSpPr>
            <a:spLocks noChangeShapeType="1"/>
          </p:cNvSpPr>
          <p:nvPr/>
        </p:nvSpPr>
        <p:spPr bwMode="auto">
          <a:xfrm flipH="1" flipV="1">
            <a:off x="5338763" y="5688013"/>
            <a:ext cx="995362" cy="2952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dirty="0"/>
          </a:p>
        </p:txBody>
      </p:sp>
    </p:spTree>
    <p:extLst>
      <p:ext uri="{BB962C8B-B14F-4D97-AF65-F5344CB8AC3E}">
        <p14:creationId xmlns:p14="http://schemas.microsoft.com/office/powerpoint/2010/main" val="8498855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19">
            <a:extLst>
              <a:ext uri="{FF2B5EF4-FFF2-40B4-BE49-F238E27FC236}">
                <a16:creationId xmlns:a16="http://schemas.microsoft.com/office/drawing/2014/main" id="{95448325-018B-4E89-8A94-7EB878E5CE41}"/>
              </a:ext>
            </a:extLst>
          </p:cNvPr>
          <p:cNvSpPr>
            <a:spLocks noChangeShapeType="1"/>
          </p:cNvSpPr>
          <p:nvPr/>
        </p:nvSpPr>
        <p:spPr bwMode="auto">
          <a:xfrm flipV="1">
            <a:off x="3175000" y="1943100"/>
            <a:ext cx="2286000" cy="167640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dirty="0"/>
          </a:p>
        </p:txBody>
      </p:sp>
      <p:sp>
        <p:nvSpPr>
          <p:cNvPr id="3" name="Text Box 2">
            <a:extLst>
              <a:ext uri="{FF2B5EF4-FFF2-40B4-BE49-F238E27FC236}">
                <a16:creationId xmlns:a16="http://schemas.microsoft.com/office/drawing/2014/main" id="{C73BB2BD-5574-4F95-9DC7-016A3F62C5F8}"/>
              </a:ext>
            </a:extLst>
          </p:cNvPr>
          <p:cNvSpPr txBox="1">
            <a:spLocks noChangeArrowheads="1"/>
          </p:cNvSpPr>
          <p:nvPr/>
        </p:nvSpPr>
        <p:spPr bwMode="auto">
          <a:xfrm>
            <a:off x="4343400" y="228600"/>
            <a:ext cx="1428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dirty="0">
                <a:solidFill>
                  <a:schemeClr val="bg1"/>
                </a:solidFill>
              </a:rPr>
              <a:t>Regression</a:t>
            </a:r>
          </a:p>
        </p:txBody>
      </p:sp>
      <p:sp>
        <p:nvSpPr>
          <p:cNvPr id="4" name="Line 3">
            <a:extLst>
              <a:ext uri="{FF2B5EF4-FFF2-40B4-BE49-F238E27FC236}">
                <a16:creationId xmlns:a16="http://schemas.microsoft.com/office/drawing/2014/main" id="{17719C21-9EC6-4FF7-B562-557BB6828550}"/>
              </a:ext>
            </a:extLst>
          </p:cNvPr>
          <p:cNvSpPr>
            <a:spLocks noChangeShapeType="1"/>
          </p:cNvSpPr>
          <p:nvPr/>
        </p:nvSpPr>
        <p:spPr bwMode="auto">
          <a:xfrm>
            <a:off x="3175000" y="1104900"/>
            <a:ext cx="0" cy="298608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dirty="0"/>
          </a:p>
        </p:txBody>
      </p:sp>
      <p:sp>
        <p:nvSpPr>
          <p:cNvPr id="5" name="Line 4">
            <a:extLst>
              <a:ext uri="{FF2B5EF4-FFF2-40B4-BE49-F238E27FC236}">
                <a16:creationId xmlns:a16="http://schemas.microsoft.com/office/drawing/2014/main" id="{88FE5F2E-D146-4DF8-900F-E970161A8EF6}"/>
              </a:ext>
            </a:extLst>
          </p:cNvPr>
          <p:cNvSpPr>
            <a:spLocks noChangeShapeType="1"/>
          </p:cNvSpPr>
          <p:nvPr/>
        </p:nvSpPr>
        <p:spPr bwMode="auto">
          <a:xfrm>
            <a:off x="3175000" y="4090988"/>
            <a:ext cx="4078288" cy="158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dirty="0"/>
          </a:p>
        </p:txBody>
      </p:sp>
      <p:sp>
        <p:nvSpPr>
          <p:cNvPr id="6" name="Oval 5">
            <a:extLst>
              <a:ext uri="{FF2B5EF4-FFF2-40B4-BE49-F238E27FC236}">
                <a16:creationId xmlns:a16="http://schemas.microsoft.com/office/drawing/2014/main" id="{5E74DA8A-CC9A-43F5-BEA9-AB06A3F7F25B}"/>
              </a:ext>
            </a:extLst>
          </p:cNvPr>
          <p:cNvSpPr>
            <a:spLocks noChangeArrowheads="1"/>
          </p:cNvSpPr>
          <p:nvPr/>
        </p:nvSpPr>
        <p:spPr bwMode="auto">
          <a:xfrm>
            <a:off x="4013200" y="31623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7" name="Oval 6">
            <a:extLst>
              <a:ext uri="{FF2B5EF4-FFF2-40B4-BE49-F238E27FC236}">
                <a16:creationId xmlns:a16="http://schemas.microsoft.com/office/drawing/2014/main" id="{D9688449-D42B-4943-9C9E-4003806EFA45}"/>
              </a:ext>
            </a:extLst>
          </p:cNvPr>
          <p:cNvSpPr>
            <a:spLocks noChangeArrowheads="1"/>
          </p:cNvSpPr>
          <p:nvPr/>
        </p:nvSpPr>
        <p:spPr bwMode="auto">
          <a:xfrm>
            <a:off x="3632200" y="30861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8" name="Oval 7">
            <a:extLst>
              <a:ext uri="{FF2B5EF4-FFF2-40B4-BE49-F238E27FC236}">
                <a16:creationId xmlns:a16="http://schemas.microsoft.com/office/drawing/2014/main" id="{834D7953-4E57-443F-8F5C-806FF5E54B84}"/>
              </a:ext>
            </a:extLst>
          </p:cNvPr>
          <p:cNvSpPr>
            <a:spLocks noChangeArrowheads="1"/>
          </p:cNvSpPr>
          <p:nvPr/>
        </p:nvSpPr>
        <p:spPr bwMode="auto">
          <a:xfrm>
            <a:off x="4165600" y="25527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9" name="Oval 8">
            <a:extLst>
              <a:ext uri="{FF2B5EF4-FFF2-40B4-BE49-F238E27FC236}">
                <a16:creationId xmlns:a16="http://schemas.microsoft.com/office/drawing/2014/main" id="{D3178010-249B-407D-8CEE-22C6FF421682}"/>
              </a:ext>
            </a:extLst>
          </p:cNvPr>
          <p:cNvSpPr>
            <a:spLocks noChangeArrowheads="1"/>
          </p:cNvSpPr>
          <p:nvPr/>
        </p:nvSpPr>
        <p:spPr bwMode="auto">
          <a:xfrm>
            <a:off x="4546600" y="28575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10" name="Oval 9">
            <a:extLst>
              <a:ext uri="{FF2B5EF4-FFF2-40B4-BE49-F238E27FC236}">
                <a16:creationId xmlns:a16="http://schemas.microsoft.com/office/drawing/2014/main" id="{0A44DFF8-C34A-47B0-BA73-E985499F655C}"/>
              </a:ext>
            </a:extLst>
          </p:cNvPr>
          <p:cNvSpPr>
            <a:spLocks noChangeArrowheads="1"/>
          </p:cNvSpPr>
          <p:nvPr/>
        </p:nvSpPr>
        <p:spPr bwMode="auto">
          <a:xfrm>
            <a:off x="4241800" y="24003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11" name="Oval 10">
            <a:extLst>
              <a:ext uri="{FF2B5EF4-FFF2-40B4-BE49-F238E27FC236}">
                <a16:creationId xmlns:a16="http://schemas.microsoft.com/office/drawing/2014/main" id="{4D395373-E4BC-426F-B605-F20415B8C00C}"/>
              </a:ext>
            </a:extLst>
          </p:cNvPr>
          <p:cNvSpPr>
            <a:spLocks noChangeArrowheads="1"/>
          </p:cNvSpPr>
          <p:nvPr/>
        </p:nvSpPr>
        <p:spPr bwMode="auto">
          <a:xfrm>
            <a:off x="4622800" y="24765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12" name="Text Box 11">
            <a:extLst>
              <a:ext uri="{FF2B5EF4-FFF2-40B4-BE49-F238E27FC236}">
                <a16:creationId xmlns:a16="http://schemas.microsoft.com/office/drawing/2014/main" id="{E2BD1AA3-377B-4594-AA99-64A5287E21CC}"/>
              </a:ext>
            </a:extLst>
          </p:cNvPr>
          <p:cNvSpPr txBox="1">
            <a:spLocks noChangeArrowheads="1"/>
          </p:cNvSpPr>
          <p:nvPr/>
        </p:nvSpPr>
        <p:spPr bwMode="auto">
          <a:xfrm>
            <a:off x="3327400" y="4243388"/>
            <a:ext cx="2647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Independent variable (x)</a:t>
            </a:r>
          </a:p>
        </p:txBody>
      </p:sp>
      <p:sp>
        <p:nvSpPr>
          <p:cNvPr id="13" name="Text Box 12">
            <a:extLst>
              <a:ext uri="{FF2B5EF4-FFF2-40B4-BE49-F238E27FC236}">
                <a16:creationId xmlns:a16="http://schemas.microsoft.com/office/drawing/2014/main" id="{57AC67FF-6930-4BAC-82C1-5EAA35409FE4}"/>
              </a:ext>
            </a:extLst>
          </p:cNvPr>
          <p:cNvSpPr txBox="1">
            <a:spLocks noChangeArrowheads="1"/>
          </p:cNvSpPr>
          <p:nvPr/>
        </p:nvSpPr>
        <p:spPr bwMode="auto">
          <a:xfrm rot="16200000">
            <a:off x="1606551" y="2840037"/>
            <a:ext cx="24368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dirty="0"/>
              <a:t>Dependent variable</a:t>
            </a:r>
          </a:p>
        </p:txBody>
      </p:sp>
      <p:sp>
        <p:nvSpPr>
          <p:cNvPr id="14" name="Oval 13">
            <a:extLst>
              <a:ext uri="{FF2B5EF4-FFF2-40B4-BE49-F238E27FC236}">
                <a16:creationId xmlns:a16="http://schemas.microsoft.com/office/drawing/2014/main" id="{DC6B38D0-E628-43BB-83CC-25871B8736B4}"/>
              </a:ext>
            </a:extLst>
          </p:cNvPr>
          <p:cNvSpPr>
            <a:spLocks noChangeArrowheads="1"/>
          </p:cNvSpPr>
          <p:nvPr/>
        </p:nvSpPr>
        <p:spPr bwMode="auto">
          <a:xfrm>
            <a:off x="4927600" y="27051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15" name="Oval 14">
            <a:extLst>
              <a:ext uri="{FF2B5EF4-FFF2-40B4-BE49-F238E27FC236}">
                <a16:creationId xmlns:a16="http://schemas.microsoft.com/office/drawing/2014/main" id="{DCC2EB18-BA25-4CD3-A39B-D32314D87433}"/>
              </a:ext>
            </a:extLst>
          </p:cNvPr>
          <p:cNvSpPr>
            <a:spLocks noChangeArrowheads="1"/>
          </p:cNvSpPr>
          <p:nvPr/>
        </p:nvSpPr>
        <p:spPr bwMode="auto">
          <a:xfrm>
            <a:off x="4851400" y="21717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16" name="Oval 15">
            <a:extLst>
              <a:ext uri="{FF2B5EF4-FFF2-40B4-BE49-F238E27FC236}">
                <a16:creationId xmlns:a16="http://schemas.microsoft.com/office/drawing/2014/main" id="{47A5E2D5-2E3A-4555-8685-DA0D1C0E55C8}"/>
              </a:ext>
            </a:extLst>
          </p:cNvPr>
          <p:cNvSpPr>
            <a:spLocks noChangeArrowheads="1"/>
          </p:cNvSpPr>
          <p:nvPr/>
        </p:nvSpPr>
        <p:spPr bwMode="auto">
          <a:xfrm>
            <a:off x="4013200" y="26289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17" name="Oval 16">
            <a:extLst>
              <a:ext uri="{FF2B5EF4-FFF2-40B4-BE49-F238E27FC236}">
                <a16:creationId xmlns:a16="http://schemas.microsoft.com/office/drawing/2014/main" id="{D3FE75BD-DF38-4173-8AB4-97D6464D2D91}"/>
              </a:ext>
            </a:extLst>
          </p:cNvPr>
          <p:cNvSpPr>
            <a:spLocks noChangeArrowheads="1"/>
          </p:cNvSpPr>
          <p:nvPr/>
        </p:nvSpPr>
        <p:spPr bwMode="auto">
          <a:xfrm>
            <a:off x="3403600" y="30861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18" name="Oval 17">
            <a:extLst>
              <a:ext uri="{FF2B5EF4-FFF2-40B4-BE49-F238E27FC236}">
                <a16:creationId xmlns:a16="http://schemas.microsoft.com/office/drawing/2014/main" id="{5F19FF1F-AD43-4219-BC44-B79D30FC48A8}"/>
              </a:ext>
            </a:extLst>
          </p:cNvPr>
          <p:cNvSpPr>
            <a:spLocks noChangeArrowheads="1"/>
          </p:cNvSpPr>
          <p:nvPr/>
        </p:nvSpPr>
        <p:spPr bwMode="auto">
          <a:xfrm>
            <a:off x="5080000" y="18669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19" name="Text Box 18">
            <a:extLst>
              <a:ext uri="{FF2B5EF4-FFF2-40B4-BE49-F238E27FC236}">
                <a16:creationId xmlns:a16="http://schemas.microsoft.com/office/drawing/2014/main" id="{7699DC6F-6919-4A55-BA02-6E15DD5B8C94}"/>
              </a:ext>
            </a:extLst>
          </p:cNvPr>
          <p:cNvSpPr txBox="1">
            <a:spLocks noChangeArrowheads="1"/>
          </p:cNvSpPr>
          <p:nvPr/>
        </p:nvSpPr>
        <p:spPr bwMode="auto">
          <a:xfrm>
            <a:off x="1120775" y="4648200"/>
            <a:ext cx="7848600"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dirty="0"/>
              <a:t>A least squares regression selects the line with the lowest total sum of squared prediction errors. </a:t>
            </a:r>
          </a:p>
          <a:p>
            <a:pPr>
              <a:spcBef>
                <a:spcPct val="50000"/>
              </a:spcBef>
            </a:pPr>
            <a:r>
              <a:rPr lang="en-US" altLang="en-US" b="1" dirty="0"/>
              <a:t>This value is called the Sum of Squares of Error, or SSE.</a:t>
            </a:r>
          </a:p>
        </p:txBody>
      </p:sp>
      <p:sp>
        <p:nvSpPr>
          <p:cNvPr id="20" name="Line 27">
            <a:extLst>
              <a:ext uri="{FF2B5EF4-FFF2-40B4-BE49-F238E27FC236}">
                <a16:creationId xmlns:a16="http://schemas.microsoft.com/office/drawing/2014/main" id="{2E8B211E-17C8-445E-A6E4-212B9D45525D}"/>
              </a:ext>
            </a:extLst>
          </p:cNvPr>
          <p:cNvSpPr>
            <a:spLocks noChangeShapeType="1"/>
          </p:cNvSpPr>
          <p:nvPr/>
        </p:nvSpPr>
        <p:spPr bwMode="auto">
          <a:xfrm>
            <a:off x="3441700" y="3162300"/>
            <a:ext cx="0" cy="271463"/>
          </a:xfrm>
          <a:prstGeom prst="line">
            <a:avLst/>
          </a:prstGeom>
          <a:noFill/>
          <a:ln w="3175">
            <a:solidFill>
              <a:srgbClr val="0000FF"/>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dirty="0"/>
          </a:p>
        </p:txBody>
      </p:sp>
      <p:sp>
        <p:nvSpPr>
          <p:cNvPr id="21" name="Line 28">
            <a:extLst>
              <a:ext uri="{FF2B5EF4-FFF2-40B4-BE49-F238E27FC236}">
                <a16:creationId xmlns:a16="http://schemas.microsoft.com/office/drawing/2014/main" id="{89580268-6455-451D-9CB3-345237425C89}"/>
              </a:ext>
            </a:extLst>
          </p:cNvPr>
          <p:cNvSpPr>
            <a:spLocks noChangeShapeType="1"/>
          </p:cNvSpPr>
          <p:nvPr/>
        </p:nvSpPr>
        <p:spPr bwMode="auto">
          <a:xfrm>
            <a:off x="3670300" y="3162300"/>
            <a:ext cx="0" cy="80963"/>
          </a:xfrm>
          <a:prstGeom prst="line">
            <a:avLst/>
          </a:prstGeom>
          <a:noFill/>
          <a:ln w="3175">
            <a:solidFill>
              <a:srgbClr val="0000FF"/>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dirty="0"/>
          </a:p>
        </p:txBody>
      </p:sp>
      <p:sp>
        <p:nvSpPr>
          <p:cNvPr id="22" name="Line 29">
            <a:extLst>
              <a:ext uri="{FF2B5EF4-FFF2-40B4-BE49-F238E27FC236}">
                <a16:creationId xmlns:a16="http://schemas.microsoft.com/office/drawing/2014/main" id="{B50F954B-668D-4938-AAAC-5D54C81C7ACB}"/>
              </a:ext>
            </a:extLst>
          </p:cNvPr>
          <p:cNvSpPr>
            <a:spLocks noChangeShapeType="1"/>
          </p:cNvSpPr>
          <p:nvPr/>
        </p:nvSpPr>
        <p:spPr bwMode="auto">
          <a:xfrm>
            <a:off x="4038600" y="2986088"/>
            <a:ext cx="0" cy="188912"/>
          </a:xfrm>
          <a:prstGeom prst="line">
            <a:avLst/>
          </a:prstGeom>
          <a:noFill/>
          <a:ln w="3175">
            <a:solidFill>
              <a:srgbClr val="0000FF"/>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dirty="0"/>
          </a:p>
        </p:txBody>
      </p:sp>
      <p:sp>
        <p:nvSpPr>
          <p:cNvPr id="23" name="Line 30">
            <a:extLst>
              <a:ext uri="{FF2B5EF4-FFF2-40B4-BE49-F238E27FC236}">
                <a16:creationId xmlns:a16="http://schemas.microsoft.com/office/drawing/2014/main" id="{234B6DF6-EA91-4562-BAC5-B7E8CB1BD755}"/>
              </a:ext>
            </a:extLst>
          </p:cNvPr>
          <p:cNvSpPr>
            <a:spLocks noChangeShapeType="1"/>
          </p:cNvSpPr>
          <p:nvPr/>
        </p:nvSpPr>
        <p:spPr bwMode="auto">
          <a:xfrm>
            <a:off x="4051300" y="2730500"/>
            <a:ext cx="0" cy="236538"/>
          </a:xfrm>
          <a:prstGeom prst="line">
            <a:avLst/>
          </a:prstGeom>
          <a:noFill/>
          <a:ln w="3175">
            <a:solidFill>
              <a:srgbClr val="0000FF"/>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dirty="0"/>
          </a:p>
        </p:txBody>
      </p:sp>
      <p:sp>
        <p:nvSpPr>
          <p:cNvPr id="24" name="Line 31">
            <a:extLst>
              <a:ext uri="{FF2B5EF4-FFF2-40B4-BE49-F238E27FC236}">
                <a16:creationId xmlns:a16="http://schemas.microsoft.com/office/drawing/2014/main" id="{162DE4AC-32BB-4F6B-A8D9-FDE02308DB35}"/>
              </a:ext>
            </a:extLst>
          </p:cNvPr>
          <p:cNvSpPr>
            <a:spLocks noChangeShapeType="1"/>
          </p:cNvSpPr>
          <p:nvPr/>
        </p:nvSpPr>
        <p:spPr bwMode="auto">
          <a:xfrm>
            <a:off x="4203700" y="2628900"/>
            <a:ext cx="0" cy="187325"/>
          </a:xfrm>
          <a:prstGeom prst="line">
            <a:avLst/>
          </a:prstGeom>
          <a:noFill/>
          <a:ln w="3175">
            <a:solidFill>
              <a:srgbClr val="0000FF"/>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dirty="0"/>
          </a:p>
        </p:txBody>
      </p:sp>
      <p:sp>
        <p:nvSpPr>
          <p:cNvPr id="25" name="Line 32">
            <a:extLst>
              <a:ext uri="{FF2B5EF4-FFF2-40B4-BE49-F238E27FC236}">
                <a16:creationId xmlns:a16="http://schemas.microsoft.com/office/drawing/2014/main" id="{8D2C5BC4-E6C3-4A62-9485-24DBAFB9E9AB}"/>
              </a:ext>
            </a:extLst>
          </p:cNvPr>
          <p:cNvSpPr>
            <a:spLocks noChangeShapeType="1"/>
          </p:cNvSpPr>
          <p:nvPr/>
        </p:nvSpPr>
        <p:spPr bwMode="auto">
          <a:xfrm>
            <a:off x="4292600" y="2489200"/>
            <a:ext cx="0" cy="307975"/>
          </a:xfrm>
          <a:prstGeom prst="line">
            <a:avLst/>
          </a:prstGeom>
          <a:noFill/>
          <a:ln w="3175">
            <a:solidFill>
              <a:srgbClr val="0000FF"/>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dirty="0"/>
          </a:p>
        </p:txBody>
      </p:sp>
      <p:sp>
        <p:nvSpPr>
          <p:cNvPr id="26" name="Line 33">
            <a:extLst>
              <a:ext uri="{FF2B5EF4-FFF2-40B4-BE49-F238E27FC236}">
                <a16:creationId xmlns:a16="http://schemas.microsoft.com/office/drawing/2014/main" id="{9FF0FB88-1EB8-4705-BA3A-2FC21071CB30}"/>
              </a:ext>
            </a:extLst>
          </p:cNvPr>
          <p:cNvSpPr>
            <a:spLocks noChangeShapeType="1"/>
          </p:cNvSpPr>
          <p:nvPr/>
        </p:nvSpPr>
        <p:spPr bwMode="auto">
          <a:xfrm>
            <a:off x="4584700" y="2608263"/>
            <a:ext cx="0" cy="249237"/>
          </a:xfrm>
          <a:prstGeom prst="line">
            <a:avLst/>
          </a:prstGeom>
          <a:noFill/>
          <a:ln w="3175">
            <a:solidFill>
              <a:srgbClr val="0000FF"/>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dirty="0"/>
          </a:p>
        </p:txBody>
      </p:sp>
      <p:sp>
        <p:nvSpPr>
          <p:cNvPr id="27" name="Line 34">
            <a:extLst>
              <a:ext uri="{FF2B5EF4-FFF2-40B4-BE49-F238E27FC236}">
                <a16:creationId xmlns:a16="http://schemas.microsoft.com/office/drawing/2014/main" id="{473B51B7-25C7-4D55-AEAD-90EFC0F3CF79}"/>
              </a:ext>
            </a:extLst>
          </p:cNvPr>
          <p:cNvSpPr>
            <a:spLocks noChangeShapeType="1"/>
          </p:cNvSpPr>
          <p:nvPr/>
        </p:nvSpPr>
        <p:spPr bwMode="auto">
          <a:xfrm>
            <a:off x="4965700" y="2324100"/>
            <a:ext cx="0" cy="381000"/>
          </a:xfrm>
          <a:prstGeom prst="line">
            <a:avLst/>
          </a:prstGeom>
          <a:noFill/>
          <a:ln w="3175">
            <a:solidFill>
              <a:srgbClr val="0000FF"/>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dirty="0"/>
          </a:p>
        </p:txBody>
      </p:sp>
      <p:sp>
        <p:nvSpPr>
          <p:cNvPr id="28" name="Line 36">
            <a:extLst>
              <a:ext uri="{FF2B5EF4-FFF2-40B4-BE49-F238E27FC236}">
                <a16:creationId xmlns:a16="http://schemas.microsoft.com/office/drawing/2014/main" id="{9B740DAF-A773-4A83-BCC5-673C2E0D6E96}"/>
              </a:ext>
            </a:extLst>
          </p:cNvPr>
          <p:cNvSpPr>
            <a:spLocks noChangeShapeType="1"/>
          </p:cNvSpPr>
          <p:nvPr/>
        </p:nvSpPr>
        <p:spPr bwMode="auto">
          <a:xfrm>
            <a:off x="5118100" y="1968500"/>
            <a:ext cx="0" cy="188913"/>
          </a:xfrm>
          <a:prstGeom prst="line">
            <a:avLst/>
          </a:prstGeom>
          <a:noFill/>
          <a:ln w="3175">
            <a:solidFill>
              <a:srgbClr val="0000FF"/>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dirty="0"/>
          </a:p>
        </p:txBody>
      </p:sp>
      <p:sp>
        <p:nvSpPr>
          <p:cNvPr id="29" name="Line 37">
            <a:extLst>
              <a:ext uri="{FF2B5EF4-FFF2-40B4-BE49-F238E27FC236}">
                <a16:creationId xmlns:a16="http://schemas.microsoft.com/office/drawing/2014/main" id="{D636FB8D-5E32-49BD-8019-A931596D78FC}"/>
              </a:ext>
            </a:extLst>
          </p:cNvPr>
          <p:cNvSpPr>
            <a:spLocks noChangeShapeType="1"/>
          </p:cNvSpPr>
          <p:nvPr/>
        </p:nvSpPr>
        <p:spPr bwMode="auto">
          <a:xfrm>
            <a:off x="4891088" y="2236788"/>
            <a:ext cx="1587" cy="104775"/>
          </a:xfrm>
          <a:prstGeom prst="line">
            <a:avLst/>
          </a:prstGeom>
          <a:noFill/>
          <a:ln w="3175">
            <a:solidFill>
              <a:srgbClr val="0000FF"/>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dirty="0"/>
          </a:p>
        </p:txBody>
      </p:sp>
    </p:spTree>
    <p:extLst>
      <p:ext uri="{BB962C8B-B14F-4D97-AF65-F5344CB8AC3E}">
        <p14:creationId xmlns:p14="http://schemas.microsoft.com/office/powerpoint/2010/main" val="3089750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C58E1D16-1BA8-4A7A-AC2C-9716C3D40B61}"/>
              </a:ext>
            </a:extLst>
          </p:cNvPr>
          <p:cNvSpPr txBox="1">
            <a:spLocks noChangeArrowheads="1"/>
          </p:cNvSpPr>
          <p:nvPr/>
        </p:nvSpPr>
        <p:spPr bwMode="auto">
          <a:xfrm>
            <a:off x="4083050" y="228600"/>
            <a:ext cx="1949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dirty="0">
                <a:solidFill>
                  <a:schemeClr val="bg1"/>
                </a:solidFill>
              </a:rPr>
              <a:t>Calculating SSR</a:t>
            </a:r>
          </a:p>
        </p:txBody>
      </p:sp>
      <p:sp>
        <p:nvSpPr>
          <p:cNvPr id="3" name="Line 3">
            <a:extLst>
              <a:ext uri="{FF2B5EF4-FFF2-40B4-BE49-F238E27FC236}">
                <a16:creationId xmlns:a16="http://schemas.microsoft.com/office/drawing/2014/main" id="{A4AD45F5-6021-4778-A30F-D9485E5C080C}"/>
              </a:ext>
            </a:extLst>
          </p:cNvPr>
          <p:cNvSpPr>
            <a:spLocks noChangeShapeType="1"/>
          </p:cNvSpPr>
          <p:nvPr/>
        </p:nvSpPr>
        <p:spPr bwMode="auto">
          <a:xfrm>
            <a:off x="2438400" y="1081088"/>
            <a:ext cx="0" cy="24384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dirty="0"/>
          </a:p>
        </p:txBody>
      </p:sp>
      <p:sp>
        <p:nvSpPr>
          <p:cNvPr id="4" name="Line 4">
            <a:extLst>
              <a:ext uri="{FF2B5EF4-FFF2-40B4-BE49-F238E27FC236}">
                <a16:creationId xmlns:a16="http://schemas.microsoft.com/office/drawing/2014/main" id="{495A86AF-44C7-4D6C-B01D-C26AFD0EACED}"/>
              </a:ext>
            </a:extLst>
          </p:cNvPr>
          <p:cNvSpPr>
            <a:spLocks noChangeShapeType="1"/>
          </p:cNvSpPr>
          <p:nvPr/>
        </p:nvSpPr>
        <p:spPr bwMode="auto">
          <a:xfrm>
            <a:off x="2438400" y="3519488"/>
            <a:ext cx="33528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dirty="0"/>
          </a:p>
        </p:txBody>
      </p:sp>
      <p:sp>
        <p:nvSpPr>
          <p:cNvPr id="5" name="Oval 5">
            <a:extLst>
              <a:ext uri="{FF2B5EF4-FFF2-40B4-BE49-F238E27FC236}">
                <a16:creationId xmlns:a16="http://schemas.microsoft.com/office/drawing/2014/main" id="{14C79A1A-D839-473D-8CB8-3C6E1D5825E7}"/>
              </a:ext>
            </a:extLst>
          </p:cNvPr>
          <p:cNvSpPr>
            <a:spLocks noChangeArrowheads="1"/>
          </p:cNvSpPr>
          <p:nvPr/>
        </p:nvSpPr>
        <p:spPr bwMode="auto">
          <a:xfrm>
            <a:off x="3276600" y="2452688"/>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6" name="Oval 6">
            <a:extLst>
              <a:ext uri="{FF2B5EF4-FFF2-40B4-BE49-F238E27FC236}">
                <a16:creationId xmlns:a16="http://schemas.microsoft.com/office/drawing/2014/main" id="{C58F7ABA-24B7-4482-A0DD-18EF5C4F20BB}"/>
              </a:ext>
            </a:extLst>
          </p:cNvPr>
          <p:cNvSpPr>
            <a:spLocks noChangeArrowheads="1"/>
          </p:cNvSpPr>
          <p:nvPr/>
        </p:nvSpPr>
        <p:spPr bwMode="auto">
          <a:xfrm>
            <a:off x="2895600" y="2605088"/>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7" name="Oval 7">
            <a:extLst>
              <a:ext uri="{FF2B5EF4-FFF2-40B4-BE49-F238E27FC236}">
                <a16:creationId xmlns:a16="http://schemas.microsoft.com/office/drawing/2014/main" id="{AE8E7CD0-CFE0-4766-A172-01E4F6A1245C}"/>
              </a:ext>
            </a:extLst>
          </p:cNvPr>
          <p:cNvSpPr>
            <a:spLocks noChangeArrowheads="1"/>
          </p:cNvSpPr>
          <p:nvPr/>
        </p:nvSpPr>
        <p:spPr bwMode="auto">
          <a:xfrm>
            <a:off x="3429000" y="2071688"/>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8" name="Oval 8">
            <a:extLst>
              <a:ext uri="{FF2B5EF4-FFF2-40B4-BE49-F238E27FC236}">
                <a16:creationId xmlns:a16="http://schemas.microsoft.com/office/drawing/2014/main" id="{4DA9CF13-498D-4190-B986-C6772E6E1A14}"/>
              </a:ext>
            </a:extLst>
          </p:cNvPr>
          <p:cNvSpPr>
            <a:spLocks noChangeArrowheads="1"/>
          </p:cNvSpPr>
          <p:nvPr/>
        </p:nvSpPr>
        <p:spPr bwMode="auto">
          <a:xfrm>
            <a:off x="3810000" y="2147888"/>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9" name="Oval 9">
            <a:extLst>
              <a:ext uri="{FF2B5EF4-FFF2-40B4-BE49-F238E27FC236}">
                <a16:creationId xmlns:a16="http://schemas.microsoft.com/office/drawing/2014/main" id="{8A612252-D02C-4B24-BA60-3E3CC8552C78}"/>
              </a:ext>
            </a:extLst>
          </p:cNvPr>
          <p:cNvSpPr>
            <a:spLocks noChangeArrowheads="1"/>
          </p:cNvSpPr>
          <p:nvPr/>
        </p:nvSpPr>
        <p:spPr bwMode="auto">
          <a:xfrm>
            <a:off x="3505200" y="1919288"/>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10" name="Oval 10">
            <a:extLst>
              <a:ext uri="{FF2B5EF4-FFF2-40B4-BE49-F238E27FC236}">
                <a16:creationId xmlns:a16="http://schemas.microsoft.com/office/drawing/2014/main" id="{E3BFF4C4-3E2B-417B-9398-AD7EE8A10165}"/>
              </a:ext>
            </a:extLst>
          </p:cNvPr>
          <p:cNvSpPr>
            <a:spLocks noChangeArrowheads="1"/>
          </p:cNvSpPr>
          <p:nvPr/>
        </p:nvSpPr>
        <p:spPr bwMode="auto">
          <a:xfrm>
            <a:off x="3886200" y="1995488"/>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11" name="Text Box 11">
            <a:extLst>
              <a:ext uri="{FF2B5EF4-FFF2-40B4-BE49-F238E27FC236}">
                <a16:creationId xmlns:a16="http://schemas.microsoft.com/office/drawing/2014/main" id="{2E325F6E-B917-48A3-85E5-C9254E83556D}"/>
              </a:ext>
            </a:extLst>
          </p:cNvPr>
          <p:cNvSpPr txBox="1">
            <a:spLocks noChangeArrowheads="1"/>
          </p:cNvSpPr>
          <p:nvPr/>
        </p:nvSpPr>
        <p:spPr bwMode="auto">
          <a:xfrm>
            <a:off x="2590800" y="3671888"/>
            <a:ext cx="2647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Independent variable (x)</a:t>
            </a:r>
          </a:p>
        </p:txBody>
      </p:sp>
      <p:sp>
        <p:nvSpPr>
          <p:cNvPr id="12" name="Text Box 12">
            <a:extLst>
              <a:ext uri="{FF2B5EF4-FFF2-40B4-BE49-F238E27FC236}">
                <a16:creationId xmlns:a16="http://schemas.microsoft.com/office/drawing/2014/main" id="{573F8744-BFEC-4EFD-9E1E-4F997095DD0C}"/>
              </a:ext>
            </a:extLst>
          </p:cNvPr>
          <p:cNvSpPr txBox="1">
            <a:spLocks noChangeArrowheads="1"/>
          </p:cNvSpPr>
          <p:nvPr/>
        </p:nvSpPr>
        <p:spPr bwMode="auto">
          <a:xfrm rot="16200000">
            <a:off x="869951" y="2268537"/>
            <a:ext cx="24368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dirty="0"/>
              <a:t>Dependent variable</a:t>
            </a:r>
          </a:p>
        </p:txBody>
      </p:sp>
      <p:sp>
        <p:nvSpPr>
          <p:cNvPr id="13" name="Oval 13">
            <a:extLst>
              <a:ext uri="{FF2B5EF4-FFF2-40B4-BE49-F238E27FC236}">
                <a16:creationId xmlns:a16="http://schemas.microsoft.com/office/drawing/2014/main" id="{F4818B72-98C3-429B-9AA4-7C7DEFB00F75}"/>
              </a:ext>
            </a:extLst>
          </p:cNvPr>
          <p:cNvSpPr>
            <a:spLocks noChangeArrowheads="1"/>
          </p:cNvSpPr>
          <p:nvPr/>
        </p:nvSpPr>
        <p:spPr bwMode="auto">
          <a:xfrm>
            <a:off x="4191000" y="19812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14" name="Oval 14">
            <a:extLst>
              <a:ext uri="{FF2B5EF4-FFF2-40B4-BE49-F238E27FC236}">
                <a16:creationId xmlns:a16="http://schemas.microsoft.com/office/drawing/2014/main" id="{CCF2479D-3BC3-4FD7-B742-48B9B1B3BD06}"/>
              </a:ext>
            </a:extLst>
          </p:cNvPr>
          <p:cNvSpPr>
            <a:spLocks noChangeArrowheads="1"/>
          </p:cNvSpPr>
          <p:nvPr/>
        </p:nvSpPr>
        <p:spPr bwMode="auto">
          <a:xfrm>
            <a:off x="4114800" y="17526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15" name="Oval 15">
            <a:extLst>
              <a:ext uri="{FF2B5EF4-FFF2-40B4-BE49-F238E27FC236}">
                <a16:creationId xmlns:a16="http://schemas.microsoft.com/office/drawing/2014/main" id="{7C8905CD-EAB2-4133-A1FF-6253D44938E1}"/>
              </a:ext>
            </a:extLst>
          </p:cNvPr>
          <p:cNvSpPr>
            <a:spLocks noChangeArrowheads="1"/>
          </p:cNvSpPr>
          <p:nvPr/>
        </p:nvSpPr>
        <p:spPr bwMode="auto">
          <a:xfrm>
            <a:off x="3276600" y="22098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16" name="Oval 16">
            <a:extLst>
              <a:ext uri="{FF2B5EF4-FFF2-40B4-BE49-F238E27FC236}">
                <a16:creationId xmlns:a16="http://schemas.microsoft.com/office/drawing/2014/main" id="{CDCB7EB1-24C2-4556-B35E-3CF19828F909}"/>
              </a:ext>
            </a:extLst>
          </p:cNvPr>
          <p:cNvSpPr>
            <a:spLocks noChangeArrowheads="1"/>
          </p:cNvSpPr>
          <p:nvPr/>
        </p:nvSpPr>
        <p:spPr bwMode="auto">
          <a:xfrm>
            <a:off x="2667000" y="26670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17" name="Oval 17">
            <a:extLst>
              <a:ext uri="{FF2B5EF4-FFF2-40B4-BE49-F238E27FC236}">
                <a16:creationId xmlns:a16="http://schemas.microsoft.com/office/drawing/2014/main" id="{97067087-FB2B-4F9C-906D-9035A6C90C4D}"/>
              </a:ext>
            </a:extLst>
          </p:cNvPr>
          <p:cNvSpPr>
            <a:spLocks noChangeArrowheads="1"/>
          </p:cNvSpPr>
          <p:nvPr/>
        </p:nvSpPr>
        <p:spPr bwMode="auto">
          <a:xfrm>
            <a:off x="4343400" y="1447800"/>
            <a:ext cx="76200" cy="76200"/>
          </a:xfrm>
          <a:prstGeom prst="ellipse">
            <a:avLst/>
          </a:prstGeom>
          <a:solidFill>
            <a:schemeClr val="tx1"/>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dirty="0"/>
          </a:p>
        </p:txBody>
      </p:sp>
      <p:sp>
        <p:nvSpPr>
          <p:cNvPr id="18" name="Text Box 18">
            <a:extLst>
              <a:ext uri="{FF2B5EF4-FFF2-40B4-BE49-F238E27FC236}">
                <a16:creationId xmlns:a16="http://schemas.microsoft.com/office/drawing/2014/main" id="{F9477CB3-2882-45E1-B27E-BF3E8067F091}"/>
              </a:ext>
            </a:extLst>
          </p:cNvPr>
          <p:cNvSpPr txBox="1">
            <a:spLocks noChangeArrowheads="1"/>
          </p:cNvSpPr>
          <p:nvPr/>
        </p:nvSpPr>
        <p:spPr bwMode="auto">
          <a:xfrm>
            <a:off x="1066800" y="4876800"/>
            <a:ext cx="78486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dirty="0"/>
              <a:t>The Sum of Squares Regression (SSR) is the sum of the squared differences between the prediction for each observation and the population mean.</a:t>
            </a:r>
          </a:p>
        </p:txBody>
      </p:sp>
      <p:sp>
        <p:nvSpPr>
          <p:cNvPr id="19" name="Line 19">
            <a:extLst>
              <a:ext uri="{FF2B5EF4-FFF2-40B4-BE49-F238E27FC236}">
                <a16:creationId xmlns:a16="http://schemas.microsoft.com/office/drawing/2014/main" id="{CFC34951-B73A-4FB5-9E94-FFFA12B71407}"/>
              </a:ext>
            </a:extLst>
          </p:cNvPr>
          <p:cNvSpPr>
            <a:spLocks noChangeShapeType="1"/>
          </p:cNvSpPr>
          <p:nvPr/>
        </p:nvSpPr>
        <p:spPr bwMode="auto">
          <a:xfrm flipV="1">
            <a:off x="2438400" y="1371600"/>
            <a:ext cx="2286000" cy="167640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dirty="0"/>
          </a:p>
        </p:txBody>
      </p:sp>
      <p:sp>
        <p:nvSpPr>
          <p:cNvPr id="20" name="Line 20">
            <a:extLst>
              <a:ext uri="{FF2B5EF4-FFF2-40B4-BE49-F238E27FC236}">
                <a16:creationId xmlns:a16="http://schemas.microsoft.com/office/drawing/2014/main" id="{AFE5A0B8-BD45-4626-9D8E-4CE0B8812C1B}"/>
              </a:ext>
            </a:extLst>
          </p:cNvPr>
          <p:cNvSpPr>
            <a:spLocks noChangeShapeType="1"/>
          </p:cNvSpPr>
          <p:nvPr/>
        </p:nvSpPr>
        <p:spPr bwMode="auto">
          <a:xfrm>
            <a:off x="2466975" y="2144713"/>
            <a:ext cx="2670175" cy="0"/>
          </a:xfrm>
          <a:prstGeom prst="line">
            <a:avLst/>
          </a:prstGeom>
          <a:noFill/>
          <a:ln w="1587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dirty="0"/>
          </a:p>
        </p:txBody>
      </p:sp>
      <p:sp>
        <p:nvSpPr>
          <p:cNvPr id="21" name="Text Box 21">
            <a:extLst>
              <a:ext uri="{FF2B5EF4-FFF2-40B4-BE49-F238E27FC236}">
                <a16:creationId xmlns:a16="http://schemas.microsoft.com/office/drawing/2014/main" id="{DF7234B2-523A-4765-A109-920D2E7FC2CB}"/>
              </a:ext>
            </a:extLst>
          </p:cNvPr>
          <p:cNvSpPr txBox="1">
            <a:spLocks noChangeArrowheads="1"/>
          </p:cNvSpPr>
          <p:nvPr/>
        </p:nvSpPr>
        <p:spPr bwMode="auto">
          <a:xfrm>
            <a:off x="5273675" y="1933575"/>
            <a:ext cx="2139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chemeClr val="accent2"/>
                </a:solidFill>
              </a:rPr>
              <a:t>Population mean: y</a:t>
            </a:r>
          </a:p>
        </p:txBody>
      </p:sp>
      <p:sp>
        <p:nvSpPr>
          <p:cNvPr id="22" name="Line 22">
            <a:extLst>
              <a:ext uri="{FF2B5EF4-FFF2-40B4-BE49-F238E27FC236}">
                <a16:creationId xmlns:a16="http://schemas.microsoft.com/office/drawing/2014/main" id="{E6CCECA2-31F4-4EFE-A828-4C15E2F06438}"/>
              </a:ext>
            </a:extLst>
          </p:cNvPr>
          <p:cNvSpPr>
            <a:spLocks noChangeShapeType="1"/>
          </p:cNvSpPr>
          <p:nvPr/>
        </p:nvSpPr>
        <p:spPr bwMode="auto">
          <a:xfrm>
            <a:off x="7170738" y="2022475"/>
            <a:ext cx="157162" cy="0"/>
          </a:xfrm>
          <a:prstGeom prst="line">
            <a:avLst/>
          </a:prstGeom>
          <a:noFill/>
          <a:ln w="2540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dirty="0"/>
          </a:p>
        </p:txBody>
      </p:sp>
      <p:sp>
        <p:nvSpPr>
          <p:cNvPr id="23" name="Line 23">
            <a:extLst>
              <a:ext uri="{FF2B5EF4-FFF2-40B4-BE49-F238E27FC236}">
                <a16:creationId xmlns:a16="http://schemas.microsoft.com/office/drawing/2014/main" id="{AC48C6DA-FFBF-4FB8-8684-96860CCA4971}"/>
              </a:ext>
            </a:extLst>
          </p:cNvPr>
          <p:cNvSpPr>
            <a:spLocks noChangeShapeType="1"/>
          </p:cNvSpPr>
          <p:nvPr/>
        </p:nvSpPr>
        <p:spPr bwMode="auto">
          <a:xfrm>
            <a:off x="4381500" y="1651000"/>
            <a:ext cx="0" cy="474663"/>
          </a:xfrm>
          <a:prstGeom prst="line">
            <a:avLst/>
          </a:prstGeom>
          <a:noFill/>
          <a:ln w="3175">
            <a:solidFill>
              <a:srgbClr val="0000FF"/>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dirty="0"/>
          </a:p>
        </p:txBody>
      </p:sp>
      <p:sp>
        <p:nvSpPr>
          <p:cNvPr id="24" name="Line 24">
            <a:extLst>
              <a:ext uri="{FF2B5EF4-FFF2-40B4-BE49-F238E27FC236}">
                <a16:creationId xmlns:a16="http://schemas.microsoft.com/office/drawing/2014/main" id="{82D779F5-BB62-4B70-9F75-7E3236BB28D5}"/>
              </a:ext>
            </a:extLst>
          </p:cNvPr>
          <p:cNvSpPr>
            <a:spLocks noChangeShapeType="1"/>
          </p:cNvSpPr>
          <p:nvPr/>
        </p:nvSpPr>
        <p:spPr bwMode="auto">
          <a:xfrm>
            <a:off x="4152900" y="1841500"/>
            <a:ext cx="0" cy="306388"/>
          </a:xfrm>
          <a:prstGeom prst="line">
            <a:avLst/>
          </a:prstGeom>
          <a:noFill/>
          <a:ln w="3175">
            <a:solidFill>
              <a:srgbClr val="0000FF"/>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dirty="0"/>
          </a:p>
        </p:txBody>
      </p:sp>
      <p:sp>
        <p:nvSpPr>
          <p:cNvPr id="25" name="Line 25">
            <a:extLst>
              <a:ext uri="{FF2B5EF4-FFF2-40B4-BE49-F238E27FC236}">
                <a16:creationId xmlns:a16="http://schemas.microsoft.com/office/drawing/2014/main" id="{0D2FE790-B6FE-4D59-B33E-F6EF211E56C3}"/>
              </a:ext>
            </a:extLst>
          </p:cNvPr>
          <p:cNvSpPr>
            <a:spLocks noChangeShapeType="1"/>
          </p:cNvSpPr>
          <p:nvPr/>
        </p:nvSpPr>
        <p:spPr bwMode="auto">
          <a:xfrm>
            <a:off x="3467100" y="2159000"/>
            <a:ext cx="0" cy="114300"/>
          </a:xfrm>
          <a:prstGeom prst="line">
            <a:avLst/>
          </a:prstGeom>
          <a:noFill/>
          <a:ln w="3175">
            <a:solidFill>
              <a:srgbClr val="0000FF"/>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dirty="0"/>
          </a:p>
        </p:txBody>
      </p:sp>
      <p:sp>
        <p:nvSpPr>
          <p:cNvPr id="26" name="Line 26">
            <a:extLst>
              <a:ext uri="{FF2B5EF4-FFF2-40B4-BE49-F238E27FC236}">
                <a16:creationId xmlns:a16="http://schemas.microsoft.com/office/drawing/2014/main" id="{440BCA18-71DD-4028-92AB-0788FCE3DD0E}"/>
              </a:ext>
            </a:extLst>
          </p:cNvPr>
          <p:cNvSpPr>
            <a:spLocks noChangeShapeType="1"/>
          </p:cNvSpPr>
          <p:nvPr/>
        </p:nvSpPr>
        <p:spPr bwMode="auto">
          <a:xfrm>
            <a:off x="2705100" y="2141538"/>
            <a:ext cx="0" cy="665162"/>
          </a:xfrm>
          <a:prstGeom prst="line">
            <a:avLst/>
          </a:prstGeom>
          <a:noFill/>
          <a:ln w="3175">
            <a:solidFill>
              <a:srgbClr val="0000FF"/>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dirty="0"/>
          </a:p>
        </p:txBody>
      </p:sp>
      <p:sp>
        <p:nvSpPr>
          <p:cNvPr id="27" name="Line 27">
            <a:extLst>
              <a:ext uri="{FF2B5EF4-FFF2-40B4-BE49-F238E27FC236}">
                <a16:creationId xmlns:a16="http://schemas.microsoft.com/office/drawing/2014/main" id="{4D333CEC-B63E-477F-8D98-55BE74A66598}"/>
              </a:ext>
            </a:extLst>
          </p:cNvPr>
          <p:cNvSpPr>
            <a:spLocks noChangeShapeType="1"/>
          </p:cNvSpPr>
          <p:nvPr/>
        </p:nvSpPr>
        <p:spPr bwMode="auto">
          <a:xfrm flipH="1">
            <a:off x="2933700" y="2155825"/>
            <a:ext cx="9525" cy="500063"/>
          </a:xfrm>
          <a:prstGeom prst="line">
            <a:avLst/>
          </a:prstGeom>
          <a:noFill/>
          <a:ln w="3175">
            <a:solidFill>
              <a:srgbClr val="0000FF"/>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dirty="0"/>
          </a:p>
        </p:txBody>
      </p:sp>
      <p:sp>
        <p:nvSpPr>
          <p:cNvPr id="28" name="Line 28">
            <a:extLst>
              <a:ext uri="{FF2B5EF4-FFF2-40B4-BE49-F238E27FC236}">
                <a16:creationId xmlns:a16="http://schemas.microsoft.com/office/drawing/2014/main" id="{1E42E478-A80A-464B-8465-319AA52B38CC}"/>
              </a:ext>
            </a:extLst>
          </p:cNvPr>
          <p:cNvSpPr>
            <a:spLocks noChangeShapeType="1"/>
          </p:cNvSpPr>
          <p:nvPr/>
        </p:nvSpPr>
        <p:spPr bwMode="auto">
          <a:xfrm>
            <a:off x="3302000" y="2159000"/>
            <a:ext cx="0" cy="246063"/>
          </a:xfrm>
          <a:prstGeom prst="line">
            <a:avLst/>
          </a:prstGeom>
          <a:noFill/>
          <a:ln w="3175">
            <a:solidFill>
              <a:srgbClr val="0000FF"/>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dirty="0"/>
          </a:p>
        </p:txBody>
      </p:sp>
      <p:sp>
        <p:nvSpPr>
          <p:cNvPr id="29" name="Line 29">
            <a:extLst>
              <a:ext uri="{FF2B5EF4-FFF2-40B4-BE49-F238E27FC236}">
                <a16:creationId xmlns:a16="http://schemas.microsoft.com/office/drawing/2014/main" id="{04DFFEC3-B337-4B28-98AB-85B178BAD52C}"/>
              </a:ext>
            </a:extLst>
          </p:cNvPr>
          <p:cNvSpPr>
            <a:spLocks noChangeShapeType="1"/>
          </p:cNvSpPr>
          <p:nvPr/>
        </p:nvSpPr>
        <p:spPr bwMode="auto">
          <a:xfrm>
            <a:off x="4229100" y="1757363"/>
            <a:ext cx="0" cy="390525"/>
          </a:xfrm>
          <a:prstGeom prst="line">
            <a:avLst/>
          </a:prstGeom>
          <a:noFill/>
          <a:ln w="3175">
            <a:solidFill>
              <a:srgbClr val="0000FF"/>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dirty="0"/>
          </a:p>
        </p:txBody>
      </p:sp>
      <p:sp>
        <p:nvSpPr>
          <p:cNvPr id="30" name="Line 30">
            <a:extLst>
              <a:ext uri="{FF2B5EF4-FFF2-40B4-BE49-F238E27FC236}">
                <a16:creationId xmlns:a16="http://schemas.microsoft.com/office/drawing/2014/main" id="{83E978A4-52EA-4C24-B41A-D5BDA8F3612F}"/>
              </a:ext>
            </a:extLst>
          </p:cNvPr>
          <p:cNvSpPr>
            <a:spLocks noChangeShapeType="1"/>
          </p:cNvSpPr>
          <p:nvPr/>
        </p:nvSpPr>
        <p:spPr bwMode="auto">
          <a:xfrm>
            <a:off x="3911600" y="1993900"/>
            <a:ext cx="12700" cy="149225"/>
          </a:xfrm>
          <a:prstGeom prst="line">
            <a:avLst/>
          </a:prstGeom>
          <a:noFill/>
          <a:ln w="3175">
            <a:solidFill>
              <a:srgbClr val="0000FF"/>
            </a:solidFill>
            <a:round/>
            <a:headEnd type="triangl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dirty="0"/>
          </a:p>
        </p:txBody>
      </p:sp>
      <p:sp>
        <p:nvSpPr>
          <p:cNvPr id="31" name="Line 31">
            <a:extLst>
              <a:ext uri="{FF2B5EF4-FFF2-40B4-BE49-F238E27FC236}">
                <a16:creationId xmlns:a16="http://schemas.microsoft.com/office/drawing/2014/main" id="{0C9F4951-14F8-4855-A379-827E6B98737F}"/>
              </a:ext>
            </a:extLst>
          </p:cNvPr>
          <p:cNvSpPr>
            <a:spLocks noChangeShapeType="1"/>
          </p:cNvSpPr>
          <p:nvPr/>
        </p:nvSpPr>
        <p:spPr bwMode="auto">
          <a:xfrm>
            <a:off x="3848100" y="2057400"/>
            <a:ext cx="0" cy="65088"/>
          </a:xfrm>
          <a:prstGeom prst="line">
            <a:avLst/>
          </a:prstGeom>
          <a:noFill/>
          <a:ln w="3175">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dirty="0"/>
          </a:p>
        </p:txBody>
      </p:sp>
      <p:sp>
        <p:nvSpPr>
          <p:cNvPr id="32" name="Line 32">
            <a:extLst>
              <a:ext uri="{FF2B5EF4-FFF2-40B4-BE49-F238E27FC236}">
                <a16:creationId xmlns:a16="http://schemas.microsoft.com/office/drawing/2014/main" id="{CE8C84E4-FD42-42E8-9BD4-6066B5CB00A9}"/>
              </a:ext>
            </a:extLst>
          </p:cNvPr>
          <p:cNvSpPr>
            <a:spLocks noChangeShapeType="1"/>
          </p:cNvSpPr>
          <p:nvPr/>
        </p:nvSpPr>
        <p:spPr bwMode="auto">
          <a:xfrm>
            <a:off x="3543300" y="2159000"/>
            <a:ext cx="0" cy="65088"/>
          </a:xfrm>
          <a:prstGeom prst="line">
            <a:avLst/>
          </a:prstGeom>
          <a:noFill/>
          <a:ln w="3175">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dirty="0"/>
          </a:p>
        </p:txBody>
      </p:sp>
    </p:spTree>
    <p:extLst>
      <p:ext uri="{BB962C8B-B14F-4D97-AF65-F5344CB8AC3E}">
        <p14:creationId xmlns:p14="http://schemas.microsoft.com/office/powerpoint/2010/main" val="2156085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555092-2493-45CC-AC71-14C9F33D81BE}"/>
              </a:ext>
            </a:extLst>
          </p:cNvPr>
          <p:cNvSpPr/>
          <p:nvPr/>
        </p:nvSpPr>
        <p:spPr>
          <a:xfrm>
            <a:off x="3047999" y="1097593"/>
            <a:ext cx="7462887" cy="4108817"/>
          </a:xfrm>
          <a:prstGeom prst="rect">
            <a:avLst/>
          </a:prstGeom>
        </p:spPr>
        <p:txBody>
          <a:bodyPr wrap="square">
            <a:spAutoFit/>
          </a:bodyPr>
          <a:lstStyle/>
          <a:p>
            <a:pPr>
              <a:spcBef>
                <a:spcPct val="50000"/>
              </a:spcBef>
            </a:pPr>
            <a:r>
              <a:rPr lang="en-US" altLang="en-US" b="1" dirty="0"/>
              <a:t>The Total Sum of Squares (SST) is equal to SSR + SSE.</a:t>
            </a:r>
          </a:p>
          <a:p>
            <a:pPr>
              <a:spcBef>
                <a:spcPct val="50000"/>
              </a:spcBef>
            </a:pPr>
            <a:endParaRPr lang="en-US" altLang="en-US" b="1" dirty="0"/>
          </a:p>
          <a:p>
            <a:pPr>
              <a:spcBef>
                <a:spcPct val="50000"/>
              </a:spcBef>
            </a:pPr>
            <a:r>
              <a:rPr lang="en-US" altLang="en-US" b="1" dirty="0"/>
              <a:t>	Mathematically,</a:t>
            </a:r>
          </a:p>
          <a:p>
            <a:pPr>
              <a:spcBef>
                <a:spcPct val="50000"/>
              </a:spcBef>
            </a:pPr>
            <a:endParaRPr lang="en-US" altLang="en-US" b="1" dirty="0"/>
          </a:p>
          <a:p>
            <a:pPr>
              <a:spcBef>
                <a:spcPct val="50000"/>
              </a:spcBef>
            </a:pPr>
            <a:r>
              <a:rPr lang="en-US" altLang="en-US" b="1" dirty="0"/>
              <a:t>	SSR =  </a:t>
            </a:r>
            <a:r>
              <a:rPr lang="en-US" altLang="en-US" b="1" dirty="0">
                <a:cs typeface="Arial" panose="020B0604020202020204" pitchFamily="34" charset="0"/>
              </a:rPr>
              <a:t>∑ ( y – y )    (measure of explained variation)</a:t>
            </a:r>
          </a:p>
          <a:p>
            <a:pPr>
              <a:spcBef>
                <a:spcPct val="50000"/>
              </a:spcBef>
            </a:pPr>
            <a:endParaRPr lang="en-US" altLang="en-US" b="1" dirty="0">
              <a:cs typeface="Arial" panose="020B0604020202020204" pitchFamily="34" charset="0"/>
            </a:endParaRPr>
          </a:p>
          <a:p>
            <a:pPr>
              <a:spcBef>
                <a:spcPct val="50000"/>
              </a:spcBef>
            </a:pPr>
            <a:r>
              <a:rPr lang="en-US" altLang="en-US" b="1" dirty="0">
                <a:cs typeface="Arial" panose="020B0604020202020204" pitchFamily="34" charset="0"/>
              </a:rPr>
              <a:t>	SSE =  </a:t>
            </a:r>
            <a:r>
              <a:rPr lang="en-US" altLang="en-US" b="1" dirty="0"/>
              <a:t>∑ ( y – y)     (measure of unexplained variation) </a:t>
            </a:r>
          </a:p>
          <a:p>
            <a:pPr>
              <a:spcBef>
                <a:spcPct val="50000"/>
              </a:spcBef>
            </a:pPr>
            <a:endParaRPr lang="en-US" altLang="en-US" b="1" dirty="0"/>
          </a:p>
          <a:p>
            <a:pPr>
              <a:spcBef>
                <a:spcPct val="50000"/>
              </a:spcBef>
            </a:pPr>
            <a:r>
              <a:rPr lang="en-US" altLang="en-US" b="1" dirty="0"/>
              <a:t>	SST = SSR + SSE = ∑ ( y – y )  (measure of total variation in y)</a:t>
            </a:r>
          </a:p>
          <a:p>
            <a:pPr>
              <a:spcBef>
                <a:spcPct val="50000"/>
              </a:spcBef>
            </a:pPr>
            <a:endParaRPr lang="en-US" altLang="en-US" b="1" dirty="0"/>
          </a:p>
        </p:txBody>
      </p:sp>
      <p:sp>
        <p:nvSpPr>
          <p:cNvPr id="3" name="Text Box 32">
            <a:extLst>
              <a:ext uri="{FF2B5EF4-FFF2-40B4-BE49-F238E27FC236}">
                <a16:creationId xmlns:a16="http://schemas.microsoft.com/office/drawing/2014/main" id="{617B9E8B-EA7F-477C-B2CA-ED1229FD52A4}"/>
              </a:ext>
            </a:extLst>
          </p:cNvPr>
          <p:cNvSpPr txBox="1">
            <a:spLocks noChangeArrowheads="1"/>
          </p:cNvSpPr>
          <p:nvPr/>
        </p:nvSpPr>
        <p:spPr bwMode="auto">
          <a:xfrm>
            <a:off x="4880565" y="2651535"/>
            <a:ext cx="3175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dirty="0"/>
              <a:t>^</a:t>
            </a:r>
            <a:endParaRPr lang="en-US" altLang="en-US" dirty="0"/>
          </a:p>
        </p:txBody>
      </p:sp>
      <p:sp>
        <p:nvSpPr>
          <p:cNvPr id="5" name="Text Box 35">
            <a:extLst>
              <a:ext uri="{FF2B5EF4-FFF2-40B4-BE49-F238E27FC236}">
                <a16:creationId xmlns:a16="http://schemas.microsoft.com/office/drawing/2014/main" id="{4B563936-37FE-49F7-9D0F-A27E07829A30}"/>
              </a:ext>
            </a:extLst>
          </p:cNvPr>
          <p:cNvSpPr txBox="1">
            <a:spLocks noChangeArrowheads="1"/>
          </p:cNvSpPr>
          <p:nvPr/>
        </p:nvSpPr>
        <p:spPr bwMode="auto">
          <a:xfrm>
            <a:off x="5422082" y="2651535"/>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dirty="0"/>
              <a:t>2</a:t>
            </a:r>
          </a:p>
        </p:txBody>
      </p:sp>
      <p:sp>
        <p:nvSpPr>
          <p:cNvPr id="8" name="Line 37">
            <a:extLst>
              <a:ext uri="{FF2B5EF4-FFF2-40B4-BE49-F238E27FC236}">
                <a16:creationId xmlns:a16="http://schemas.microsoft.com/office/drawing/2014/main" id="{DBF472C8-85C9-4986-948C-97329963A0CF}"/>
              </a:ext>
            </a:extLst>
          </p:cNvPr>
          <p:cNvSpPr>
            <a:spLocks noChangeShapeType="1"/>
          </p:cNvSpPr>
          <p:nvPr/>
        </p:nvSpPr>
        <p:spPr bwMode="auto">
          <a:xfrm>
            <a:off x="5242694" y="2834891"/>
            <a:ext cx="17938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dirty="0"/>
          </a:p>
        </p:txBody>
      </p:sp>
      <p:sp>
        <p:nvSpPr>
          <p:cNvPr id="9" name="Text Box 32">
            <a:extLst>
              <a:ext uri="{FF2B5EF4-FFF2-40B4-BE49-F238E27FC236}">
                <a16:creationId xmlns:a16="http://schemas.microsoft.com/office/drawing/2014/main" id="{BC9D5C5B-90A5-4611-A8A2-C34E27640A66}"/>
              </a:ext>
            </a:extLst>
          </p:cNvPr>
          <p:cNvSpPr txBox="1">
            <a:spLocks noChangeArrowheads="1"/>
          </p:cNvSpPr>
          <p:nvPr/>
        </p:nvSpPr>
        <p:spPr bwMode="auto">
          <a:xfrm>
            <a:off x="5198065" y="3473042"/>
            <a:ext cx="3175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dirty="0"/>
              <a:t>^</a:t>
            </a:r>
            <a:endParaRPr lang="en-US" altLang="en-US" dirty="0"/>
          </a:p>
        </p:txBody>
      </p:sp>
      <p:sp>
        <p:nvSpPr>
          <p:cNvPr id="10" name="Line 37">
            <a:extLst>
              <a:ext uri="{FF2B5EF4-FFF2-40B4-BE49-F238E27FC236}">
                <a16:creationId xmlns:a16="http://schemas.microsoft.com/office/drawing/2014/main" id="{EC66D341-E7AA-4D1F-AB4E-B53E6D70DA8B}"/>
              </a:ext>
            </a:extLst>
          </p:cNvPr>
          <p:cNvSpPr>
            <a:spLocks noChangeShapeType="1"/>
          </p:cNvSpPr>
          <p:nvPr/>
        </p:nvSpPr>
        <p:spPr bwMode="auto">
          <a:xfrm>
            <a:off x="6300067" y="4495580"/>
            <a:ext cx="17938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dirty="0"/>
          </a:p>
        </p:txBody>
      </p:sp>
      <p:sp>
        <p:nvSpPr>
          <p:cNvPr id="11" name="Text Box 35">
            <a:extLst>
              <a:ext uri="{FF2B5EF4-FFF2-40B4-BE49-F238E27FC236}">
                <a16:creationId xmlns:a16="http://schemas.microsoft.com/office/drawing/2014/main" id="{F078BC2F-56FE-4F46-8F0D-BF90DAEE2F62}"/>
              </a:ext>
            </a:extLst>
          </p:cNvPr>
          <p:cNvSpPr txBox="1">
            <a:spLocks noChangeArrowheads="1"/>
          </p:cNvSpPr>
          <p:nvPr/>
        </p:nvSpPr>
        <p:spPr bwMode="auto">
          <a:xfrm>
            <a:off x="6479455" y="4265089"/>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dirty="0"/>
              <a:t>2</a:t>
            </a:r>
          </a:p>
        </p:txBody>
      </p:sp>
    </p:spTree>
    <p:extLst>
      <p:ext uri="{BB962C8B-B14F-4D97-AF65-F5344CB8AC3E}">
        <p14:creationId xmlns:p14="http://schemas.microsoft.com/office/powerpoint/2010/main" val="3038353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935FCBF-20F0-4DCD-AFA7-34F56B75469C}"/>
              </a:ext>
            </a:extLst>
          </p:cNvPr>
          <p:cNvSpPr/>
          <p:nvPr/>
        </p:nvSpPr>
        <p:spPr>
          <a:xfrm>
            <a:off x="3048000" y="1651591"/>
            <a:ext cx="6096000" cy="3554819"/>
          </a:xfrm>
          <a:prstGeom prst="rect">
            <a:avLst/>
          </a:prstGeom>
        </p:spPr>
        <p:txBody>
          <a:bodyPr>
            <a:spAutoFit/>
          </a:bodyPr>
          <a:lstStyle/>
          <a:p>
            <a:pPr>
              <a:spcBef>
                <a:spcPct val="50000"/>
              </a:spcBef>
            </a:pPr>
            <a:r>
              <a:rPr lang="en-US" altLang="en-US" b="1" dirty="0"/>
              <a:t>The proportion of total variation (SST) that is explained by the regression (SSR)  is known as the Coefficient of Determination, and is often referred to as R  . </a:t>
            </a:r>
          </a:p>
          <a:p>
            <a:pPr>
              <a:spcBef>
                <a:spcPct val="50000"/>
              </a:spcBef>
            </a:pPr>
            <a:endParaRPr lang="en-US" altLang="en-US" b="1" dirty="0"/>
          </a:p>
          <a:p>
            <a:pPr>
              <a:spcBef>
                <a:spcPct val="50000"/>
              </a:spcBef>
            </a:pPr>
            <a:r>
              <a:rPr lang="en-US" altLang="en-US" b="1" dirty="0"/>
              <a:t>     R    = SSR/SST = SSR/(SSR + SSE)</a:t>
            </a:r>
          </a:p>
          <a:p>
            <a:pPr>
              <a:spcBef>
                <a:spcPct val="50000"/>
              </a:spcBef>
            </a:pPr>
            <a:endParaRPr lang="en-US" altLang="en-US" b="1" dirty="0"/>
          </a:p>
          <a:p>
            <a:pPr>
              <a:spcBef>
                <a:spcPct val="50000"/>
              </a:spcBef>
            </a:pPr>
            <a:endParaRPr lang="en-US" altLang="en-US" b="1" dirty="0"/>
          </a:p>
          <a:p>
            <a:pPr>
              <a:spcBef>
                <a:spcPct val="50000"/>
              </a:spcBef>
            </a:pPr>
            <a:r>
              <a:rPr lang="en-US" altLang="en-US" b="1" dirty="0"/>
              <a:t>The value of R   can range between 0 and 1, and the higher its value the more accurate the regression model is.  It is often referred to as a percentage.</a:t>
            </a:r>
          </a:p>
        </p:txBody>
      </p:sp>
      <p:sp>
        <p:nvSpPr>
          <p:cNvPr id="3" name="Text Box 35">
            <a:extLst>
              <a:ext uri="{FF2B5EF4-FFF2-40B4-BE49-F238E27FC236}">
                <a16:creationId xmlns:a16="http://schemas.microsoft.com/office/drawing/2014/main" id="{FE15F785-C055-4CCA-A0D2-9169CE0B1ACD}"/>
              </a:ext>
            </a:extLst>
          </p:cNvPr>
          <p:cNvSpPr txBox="1">
            <a:spLocks noChangeArrowheads="1"/>
          </p:cNvSpPr>
          <p:nvPr/>
        </p:nvSpPr>
        <p:spPr bwMode="auto">
          <a:xfrm>
            <a:off x="3442453" y="2953193"/>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dirty="0"/>
              <a:t>2</a:t>
            </a:r>
          </a:p>
        </p:txBody>
      </p:sp>
      <p:sp>
        <p:nvSpPr>
          <p:cNvPr id="5" name="Text Box 35">
            <a:extLst>
              <a:ext uri="{FF2B5EF4-FFF2-40B4-BE49-F238E27FC236}">
                <a16:creationId xmlns:a16="http://schemas.microsoft.com/office/drawing/2014/main" id="{C093D9D8-7422-43F1-AD9C-67A47ADE005D}"/>
              </a:ext>
            </a:extLst>
          </p:cNvPr>
          <p:cNvSpPr txBox="1">
            <a:spLocks noChangeArrowheads="1"/>
          </p:cNvSpPr>
          <p:nvPr/>
        </p:nvSpPr>
        <p:spPr bwMode="auto">
          <a:xfrm>
            <a:off x="4405558" y="4170822"/>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dirty="0"/>
              <a:t>2</a:t>
            </a:r>
          </a:p>
        </p:txBody>
      </p:sp>
    </p:spTree>
    <p:extLst>
      <p:ext uri="{BB962C8B-B14F-4D97-AF65-F5344CB8AC3E}">
        <p14:creationId xmlns:p14="http://schemas.microsoft.com/office/powerpoint/2010/main" val="1233880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4AD47A4D-C3F0-4C5C-AA62-5F4D89E0E7A9}"/>
              </a:ext>
            </a:extLst>
          </p:cNvPr>
          <p:cNvSpPr txBox="1">
            <a:spLocks noChangeArrowheads="1"/>
          </p:cNvSpPr>
          <p:nvPr/>
        </p:nvSpPr>
        <p:spPr bwMode="auto">
          <a:xfrm>
            <a:off x="3365500" y="228600"/>
            <a:ext cx="3384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dirty="0">
                <a:solidFill>
                  <a:schemeClr val="bg1"/>
                </a:solidFill>
              </a:rPr>
              <a:t>Standard Error of Regression</a:t>
            </a:r>
          </a:p>
        </p:txBody>
      </p:sp>
      <p:sp>
        <p:nvSpPr>
          <p:cNvPr id="3" name="Text Box 4">
            <a:extLst>
              <a:ext uri="{FF2B5EF4-FFF2-40B4-BE49-F238E27FC236}">
                <a16:creationId xmlns:a16="http://schemas.microsoft.com/office/drawing/2014/main" id="{6F621F33-DC95-4E4F-90AF-102E0FD84C7A}"/>
              </a:ext>
            </a:extLst>
          </p:cNvPr>
          <p:cNvSpPr txBox="1">
            <a:spLocks noChangeArrowheads="1"/>
          </p:cNvSpPr>
          <p:nvPr/>
        </p:nvSpPr>
        <p:spPr bwMode="auto">
          <a:xfrm>
            <a:off x="1066800" y="1522413"/>
            <a:ext cx="7899400" cy="311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dirty="0"/>
              <a:t>The Standard Error of a regression is a measure of its variability.  It can be used in a similar manner to standard deviation, allowing for prediction intervals.</a:t>
            </a:r>
          </a:p>
          <a:p>
            <a:pPr>
              <a:spcBef>
                <a:spcPct val="50000"/>
              </a:spcBef>
            </a:pPr>
            <a:endParaRPr lang="en-US" altLang="en-US" b="1" dirty="0"/>
          </a:p>
          <a:p>
            <a:pPr>
              <a:spcBef>
                <a:spcPct val="50000"/>
              </a:spcBef>
            </a:pPr>
            <a:r>
              <a:rPr lang="en-US" altLang="en-US" b="1" dirty="0"/>
              <a:t>y </a:t>
            </a:r>
            <a:r>
              <a:rPr lang="en-US" altLang="en-US" b="1" dirty="0">
                <a:cs typeface="Arial" panose="020B0604020202020204" pitchFamily="34" charset="0"/>
              </a:rPr>
              <a:t>± 2 standard errors will provide approximately 95% accuracy, and 3 standard errors will provide a 99% confidence interval.</a:t>
            </a:r>
          </a:p>
          <a:p>
            <a:pPr>
              <a:spcBef>
                <a:spcPct val="50000"/>
              </a:spcBef>
            </a:pPr>
            <a:endParaRPr lang="en-US" altLang="en-US" b="1" dirty="0">
              <a:cs typeface="Arial" panose="020B0604020202020204" pitchFamily="34" charset="0"/>
            </a:endParaRPr>
          </a:p>
          <a:p>
            <a:pPr>
              <a:spcBef>
                <a:spcPct val="50000"/>
              </a:spcBef>
            </a:pPr>
            <a:r>
              <a:rPr lang="en-US" altLang="en-US" b="1" dirty="0">
                <a:cs typeface="Arial" panose="020B0604020202020204" pitchFamily="34" charset="0"/>
              </a:rPr>
              <a:t>Standard Error is calculated by taking the square root of the average prediction error.</a:t>
            </a:r>
          </a:p>
        </p:txBody>
      </p:sp>
      <p:sp>
        <p:nvSpPr>
          <p:cNvPr id="4" name="Text Box 12">
            <a:extLst>
              <a:ext uri="{FF2B5EF4-FFF2-40B4-BE49-F238E27FC236}">
                <a16:creationId xmlns:a16="http://schemas.microsoft.com/office/drawing/2014/main" id="{F64EAB3B-CFD2-4E9C-B63E-F67FB7345DA3}"/>
              </a:ext>
            </a:extLst>
          </p:cNvPr>
          <p:cNvSpPr txBox="1">
            <a:spLocks noChangeArrowheads="1"/>
          </p:cNvSpPr>
          <p:nvPr/>
        </p:nvSpPr>
        <p:spPr bwMode="auto">
          <a:xfrm>
            <a:off x="3146425" y="5027613"/>
            <a:ext cx="19939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dirty="0"/>
              <a:t>Standard Error =</a:t>
            </a:r>
          </a:p>
        </p:txBody>
      </p:sp>
      <p:sp>
        <p:nvSpPr>
          <p:cNvPr id="5" name="Text Box 13">
            <a:extLst>
              <a:ext uri="{FF2B5EF4-FFF2-40B4-BE49-F238E27FC236}">
                <a16:creationId xmlns:a16="http://schemas.microsoft.com/office/drawing/2014/main" id="{800E560C-0516-4BBB-8417-BE6F0777BFCF}"/>
              </a:ext>
            </a:extLst>
          </p:cNvPr>
          <p:cNvSpPr txBox="1">
            <a:spLocks noChangeArrowheads="1"/>
          </p:cNvSpPr>
          <p:nvPr/>
        </p:nvSpPr>
        <p:spPr bwMode="auto">
          <a:xfrm>
            <a:off x="5318125" y="4913313"/>
            <a:ext cx="7048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dirty="0"/>
              <a:t> SSE</a:t>
            </a:r>
          </a:p>
          <a:p>
            <a:r>
              <a:rPr lang="en-US" altLang="en-US" b="1" dirty="0"/>
              <a:t>  n-k</a:t>
            </a:r>
          </a:p>
        </p:txBody>
      </p:sp>
      <p:sp>
        <p:nvSpPr>
          <p:cNvPr id="6" name="Text Box 14">
            <a:extLst>
              <a:ext uri="{FF2B5EF4-FFF2-40B4-BE49-F238E27FC236}">
                <a16:creationId xmlns:a16="http://schemas.microsoft.com/office/drawing/2014/main" id="{5D2262B2-EB19-49ED-A238-21C883D5CEEA}"/>
              </a:ext>
            </a:extLst>
          </p:cNvPr>
          <p:cNvSpPr txBox="1">
            <a:spLocks noChangeArrowheads="1"/>
          </p:cNvSpPr>
          <p:nvPr/>
        </p:nvSpPr>
        <p:spPr bwMode="auto">
          <a:xfrm>
            <a:off x="1152525" y="5751513"/>
            <a:ext cx="64706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dirty="0"/>
              <a:t>Where n is the number of observations in the sample and </a:t>
            </a:r>
          </a:p>
          <a:p>
            <a:r>
              <a:rPr lang="en-US" altLang="en-US" b="1" dirty="0"/>
              <a:t>k is the total number of variables in the model</a:t>
            </a:r>
          </a:p>
          <a:p>
            <a:endParaRPr lang="en-US" altLang="en-US" b="1" dirty="0"/>
          </a:p>
        </p:txBody>
      </p:sp>
      <p:sp>
        <p:nvSpPr>
          <p:cNvPr id="7" name="Line 15">
            <a:extLst>
              <a:ext uri="{FF2B5EF4-FFF2-40B4-BE49-F238E27FC236}">
                <a16:creationId xmlns:a16="http://schemas.microsoft.com/office/drawing/2014/main" id="{E41DE486-B356-43FD-85B0-B31AB147B3FB}"/>
              </a:ext>
            </a:extLst>
          </p:cNvPr>
          <p:cNvSpPr>
            <a:spLocks noChangeShapeType="1"/>
          </p:cNvSpPr>
          <p:nvPr/>
        </p:nvSpPr>
        <p:spPr bwMode="auto">
          <a:xfrm>
            <a:off x="5410200" y="5245100"/>
            <a:ext cx="46990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dirty="0"/>
          </a:p>
        </p:txBody>
      </p:sp>
      <p:grpSp>
        <p:nvGrpSpPr>
          <p:cNvPr id="8" name="Group 18">
            <a:extLst>
              <a:ext uri="{FF2B5EF4-FFF2-40B4-BE49-F238E27FC236}">
                <a16:creationId xmlns:a16="http://schemas.microsoft.com/office/drawing/2014/main" id="{0F237948-FBD8-4146-84F4-93982748E18A}"/>
              </a:ext>
            </a:extLst>
          </p:cNvPr>
          <p:cNvGrpSpPr>
            <a:grpSpLocks/>
          </p:cNvGrpSpPr>
          <p:nvPr/>
        </p:nvGrpSpPr>
        <p:grpSpPr bwMode="auto">
          <a:xfrm>
            <a:off x="4989513" y="4886325"/>
            <a:ext cx="917575" cy="701675"/>
            <a:chOff x="3134" y="3087"/>
            <a:chExt cx="578" cy="442"/>
          </a:xfrm>
        </p:grpSpPr>
        <p:sp>
          <p:nvSpPr>
            <p:cNvPr id="9" name="Text Box 16">
              <a:extLst>
                <a:ext uri="{FF2B5EF4-FFF2-40B4-BE49-F238E27FC236}">
                  <a16:creationId xmlns:a16="http://schemas.microsoft.com/office/drawing/2014/main" id="{B475B10D-76F5-4C8F-A889-7C2A8C28DAE9}"/>
                </a:ext>
              </a:extLst>
            </p:cNvPr>
            <p:cNvSpPr txBox="1">
              <a:spLocks noChangeArrowheads="1"/>
            </p:cNvSpPr>
            <p:nvPr/>
          </p:nvSpPr>
          <p:spPr bwMode="auto">
            <a:xfrm>
              <a:off x="3134" y="3087"/>
              <a:ext cx="195"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4000" b="1" dirty="0">
                  <a:cs typeface="Arial" panose="020B0604020202020204" pitchFamily="34" charset="0"/>
                </a:rPr>
                <a:t>√</a:t>
              </a:r>
            </a:p>
          </p:txBody>
        </p:sp>
        <p:sp>
          <p:nvSpPr>
            <p:cNvPr id="10" name="Line 17">
              <a:extLst>
                <a:ext uri="{FF2B5EF4-FFF2-40B4-BE49-F238E27FC236}">
                  <a16:creationId xmlns:a16="http://schemas.microsoft.com/office/drawing/2014/main" id="{F36ACBE6-C787-4F83-B0C6-F97DBF7C890E}"/>
                </a:ext>
              </a:extLst>
            </p:cNvPr>
            <p:cNvSpPr>
              <a:spLocks noChangeShapeType="1"/>
            </p:cNvSpPr>
            <p:nvPr/>
          </p:nvSpPr>
          <p:spPr bwMode="auto">
            <a:xfrm>
              <a:off x="3352" y="3128"/>
              <a:ext cx="360"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dirty="0"/>
            </a:p>
          </p:txBody>
        </p:sp>
      </p:grpSp>
    </p:spTree>
    <p:extLst>
      <p:ext uri="{BB962C8B-B14F-4D97-AF65-F5344CB8AC3E}">
        <p14:creationId xmlns:p14="http://schemas.microsoft.com/office/powerpoint/2010/main" val="1087897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A39C21-1E5F-46D3-94D7-8A757530855A}"/>
              </a:ext>
            </a:extLst>
          </p:cNvPr>
          <p:cNvSpPr/>
          <p:nvPr/>
        </p:nvSpPr>
        <p:spPr>
          <a:xfrm>
            <a:off x="183502" y="1833294"/>
            <a:ext cx="12188890" cy="2554545"/>
          </a:xfrm>
          <a:prstGeom prst="rect">
            <a:avLst/>
          </a:prstGeom>
        </p:spPr>
        <p:txBody>
          <a:bodyPr wrap="square">
            <a:spAutoFit/>
          </a:bodyPr>
          <a:lstStyle/>
          <a:p>
            <a:r>
              <a:rPr lang="en-IN" sz="3200" dirty="0"/>
              <a:t>➢ Regression Analysis is a tool for finding a relationship between a dependent variable and one or more independent variables in a study.</a:t>
            </a:r>
          </a:p>
          <a:p>
            <a:r>
              <a:rPr lang="en-IN" sz="3200" dirty="0"/>
              <a:t>➢ A relationship can be linear or non-linear.</a:t>
            </a:r>
          </a:p>
          <a:p>
            <a:r>
              <a:rPr lang="en-IN" sz="3200" dirty="0"/>
              <a:t>➢ The basic function is to identify statistically significant in dependent variables and estimate the model parameters.</a:t>
            </a:r>
          </a:p>
        </p:txBody>
      </p:sp>
      <p:sp>
        <p:nvSpPr>
          <p:cNvPr id="3" name="TextBox 2">
            <a:extLst>
              <a:ext uri="{FF2B5EF4-FFF2-40B4-BE49-F238E27FC236}">
                <a16:creationId xmlns:a16="http://schemas.microsoft.com/office/drawing/2014/main" id="{767703AD-5B2E-4331-BCE1-B95EA3E8D6C6}"/>
              </a:ext>
            </a:extLst>
          </p:cNvPr>
          <p:cNvSpPr txBox="1"/>
          <p:nvPr/>
        </p:nvSpPr>
        <p:spPr>
          <a:xfrm>
            <a:off x="4124131" y="905069"/>
            <a:ext cx="3797560" cy="584775"/>
          </a:xfrm>
          <a:prstGeom prst="rect">
            <a:avLst/>
          </a:prstGeom>
          <a:noFill/>
        </p:spPr>
        <p:txBody>
          <a:bodyPr wrap="square" rtlCol="0">
            <a:spAutoFit/>
          </a:bodyPr>
          <a:lstStyle/>
          <a:p>
            <a:r>
              <a:rPr lang="en-IN" sz="3200" b="1" dirty="0">
                <a:solidFill>
                  <a:schemeClr val="tx2"/>
                </a:solidFill>
              </a:rPr>
              <a:t>Regression Analysis</a:t>
            </a:r>
          </a:p>
        </p:txBody>
      </p:sp>
    </p:spTree>
    <p:extLst>
      <p:ext uri="{BB962C8B-B14F-4D97-AF65-F5344CB8AC3E}">
        <p14:creationId xmlns:p14="http://schemas.microsoft.com/office/powerpoint/2010/main" val="37997315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62ADB9F-A0C6-4668-A82B-D57B1DDDB30B}"/>
              </a:ext>
            </a:extLst>
          </p:cNvPr>
          <p:cNvSpPr/>
          <p:nvPr/>
        </p:nvSpPr>
        <p:spPr>
          <a:xfrm>
            <a:off x="144544" y="1046451"/>
            <a:ext cx="11808644" cy="1200329"/>
          </a:xfrm>
          <a:prstGeom prst="rect">
            <a:avLst/>
          </a:prstGeom>
        </p:spPr>
        <p:txBody>
          <a:bodyPr wrap="square">
            <a:spAutoFit/>
          </a:bodyPr>
          <a:lstStyle/>
          <a:p>
            <a:r>
              <a:rPr lang="en-US" dirty="0">
                <a:latin typeface="roboto"/>
              </a:rPr>
              <a:t>Decision tree is a type of supervised learning algorithm (having a pre-defined target variable) that is mostly used in classification problems. It works for both categorical and continuous input and output variables. In this technique, we split the population or sample into two or more homogeneous sets (or sub-populations) based on most significant splitter / differentiator in input variables.</a:t>
            </a:r>
            <a:endParaRPr lang="en-IN" dirty="0"/>
          </a:p>
        </p:txBody>
      </p:sp>
      <p:pic>
        <p:nvPicPr>
          <p:cNvPr id="33794" name="Picture 2" descr="dt">
            <a:extLst>
              <a:ext uri="{FF2B5EF4-FFF2-40B4-BE49-F238E27FC236}">
                <a16:creationId xmlns:a16="http://schemas.microsoft.com/office/drawing/2014/main" id="{12AC2B5D-E94C-4580-A741-66011A4F23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7468" y="2246780"/>
            <a:ext cx="4988841" cy="3424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974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Decision Tree, Algorithms">
            <a:extLst>
              <a:ext uri="{FF2B5EF4-FFF2-40B4-BE49-F238E27FC236}">
                <a16:creationId xmlns:a16="http://schemas.microsoft.com/office/drawing/2014/main" id="{6A25423B-A876-43E6-8F0B-FB2D164B79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946" y="2688995"/>
            <a:ext cx="11287125" cy="27432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943BDBD-9635-4086-ACB8-B4FEACF95916}"/>
              </a:ext>
            </a:extLst>
          </p:cNvPr>
          <p:cNvSpPr/>
          <p:nvPr/>
        </p:nvSpPr>
        <p:spPr>
          <a:xfrm>
            <a:off x="285946" y="914477"/>
            <a:ext cx="11554119" cy="1200329"/>
          </a:xfrm>
          <a:prstGeom prst="rect">
            <a:avLst/>
          </a:prstGeom>
        </p:spPr>
        <p:txBody>
          <a:bodyPr wrap="square">
            <a:spAutoFit/>
          </a:bodyPr>
          <a:lstStyle/>
          <a:p>
            <a:r>
              <a:rPr lang="en-US" dirty="0">
                <a:latin typeface="roboto"/>
              </a:rPr>
              <a:t>Let’s say we have a sample of 30 students with three variables Gender (Boy/ Girl), Class( IX/ X) and Height (5 to 6 ft). 15 out of these 30 play cricket in leisure time. Now, I want to create a model to predict who will play cricket during leisure period? In this problem, we need to segregate students who play cricket in their leisure time based on highly significant input variable among all three.</a:t>
            </a:r>
            <a:endParaRPr lang="en-IN" dirty="0">
              <a:latin typeface="roboto"/>
            </a:endParaRPr>
          </a:p>
        </p:txBody>
      </p:sp>
    </p:spTree>
    <p:extLst>
      <p:ext uri="{BB962C8B-B14F-4D97-AF65-F5344CB8AC3E}">
        <p14:creationId xmlns:p14="http://schemas.microsoft.com/office/powerpoint/2010/main" val="4155078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0B0647-4066-46E4-954C-65DFD155E35C}"/>
              </a:ext>
            </a:extLst>
          </p:cNvPr>
          <p:cNvSpPr/>
          <p:nvPr/>
        </p:nvSpPr>
        <p:spPr>
          <a:xfrm>
            <a:off x="108408" y="710015"/>
            <a:ext cx="11975184" cy="4247317"/>
          </a:xfrm>
          <a:prstGeom prst="rect">
            <a:avLst/>
          </a:prstGeom>
        </p:spPr>
        <p:txBody>
          <a:bodyPr wrap="square">
            <a:spAutoFit/>
          </a:bodyPr>
          <a:lstStyle/>
          <a:p>
            <a:r>
              <a:rPr lang="en-US" b="1" dirty="0">
                <a:solidFill>
                  <a:srgbClr val="333333"/>
                </a:solidFill>
                <a:latin typeface="poppins"/>
              </a:rPr>
              <a:t>Types of Decision Trees</a:t>
            </a:r>
          </a:p>
          <a:p>
            <a:r>
              <a:rPr lang="en-US" dirty="0">
                <a:latin typeface="roboto"/>
              </a:rPr>
              <a:t>Types of decision tree is based on the type of target variable we have. It can be of two types:</a:t>
            </a:r>
          </a:p>
          <a:p>
            <a:pPr algn="just">
              <a:buFont typeface="+mj-lt"/>
              <a:buAutoNum type="arabicPeriod"/>
            </a:pPr>
            <a:r>
              <a:rPr lang="en-US" b="1" dirty="0">
                <a:solidFill>
                  <a:schemeClr val="tx2"/>
                </a:solidFill>
                <a:latin typeface="roboto"/>
              </a:rPr>
              <a:t>Categorical Variable Decision Tree:</a:t>
            </a:r>
            <a:r>
              <a:rPr lang="en-US" dirty="0">
                <a:latin typeface="roboto"/>
              </a:rPr>
              <a:t> Decision Tree which has categorical target variable then it called as categorical variable decision tree. </a:t>
            </a:r>
          </a:p>
          <a:p>
            <a:pPr algn="just"/>
            <a:endParaRPr lang="en-US" dirty="0">
              <a:latin typeface="roboto"/>
            </a:endParaRPr>
          </a:p>
          <a:p>
            <a:pPr algn="just"/>
            <a:r>
              <a:rPr lang="en-US" dirty="0">
                <a:latin typeface="roboto"/>
              </a:rPr>
              <a:t>Example:- In above scenario of student problem, where the target variable was “Student will play cricket or not” i.e. YES or NO.</a:t>
            </a:r>
          </a:p>
          <a:p>
            <a:pPr algn="just">
              <a:buFont typeface="+mj-lt"/>
              <a:buAutoNum type="arabicPeriod"/>
            </a:pPr>
            <a:r>
              <a:rPr lang="en-US" b="1" dirty="0">
                <a:solidFill>
                  <a:schemeClr val="tx2"/>
                </a:solidFill>
                <a:latin typeface="roboto"/>
              </a:rPr>
              <a:t>Continuous Variable Decision Tree:</a:t>
            </a:r>
            <a:r>
              <a:rPr lang="en-US" dirty="0">
                <a:latin typeface="roboto"/>
              </a:rPr>
              <a:t> Decision Tree has continuous target variable then it is called as Continuous Variable Decision Tree.</a:t>
            </a:r>
          </a:p>
          <a:p>
            <a:pPr algn="just"/>
            <a:endParaRPr lang="en-US" dirty="0">
              <a:latin typeface="roboto"/>
            </a:endParaRPr>
          </a:p>
          <a:p>
            <a:pPr algn="just"/>
            <a:r>
              <a:rPr lang="en-US" dirty="0">
                <a:latin typeface="roboto"/>
              </a:rPr>
              <a:t>Example:- Let’s say we have a problem to predict whether a customer will pay his renewal premium with an insurance company (yes/ no). Here we know that income of customer is a significant variable but insurance company does not have income details for all customers. Now, as we know this is an important variable, then we can build a decision tree to predict customer income based on occupation, product and various other variables. In this case, we are predicting values for continuous variable.</a:t>
            </a:r>
          </a:p>
        </p:txBody>
      </p:sp>
    </p:spTree>
    <p:extLst>
      <p:ext uri="{BB962C8B-B14F-4D97-AF65-F5344CB8AC3E}">
        <p14:creationId xmlns:p14="http://schemas.microsoft.com/office/powerpoint/2010/main" val="38575991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Decision Tree Terminology, Root Node, Branch, Splitting, Pruning">
            <a:extLst>
              <a:ext uri="{FF2B5EF4-FFF2-40B4-BE49-F238E27FC236}">
                <a16:creationId xmlns:a16="http://schemas.microsoft.com/office/drawing/2014/main" id="{59906F16-B998-4761-AD24-15800EFE44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0458" y="1876424"/>
            <a:ext cx="7343479" cy="393991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E37EC71-DC39-4A53-9D61-E1BA81746E0A}"/>
              </a:ext>
            </a:extLst>
          </p:cNvPr>
          <p:cNvSpPr/>
          <p:nvPr/>
        </p:nvSpPr>
        <p:spPr>
          <a:xfrm>
            <a:off x="188536" y="841246"/>
            <a:ext cx="11726944" cy="369332"/>
          </a:xfrm>
          <a:prstGeom prst="rect">
            <a:avLst/>
          </a:prstGeom>
        </p:spPr>
        <p:txBody>
          <a:bodyPr wrap="square">
            <a:spAutoFit/>
          </a:bodyPr>
          <a:lstStyle/>
          <a:p>
            <a:pPr algn="just"/>
            <a:endParaRPr lang="en-US" b="0" i="0" dirty="0">
              <a:solidFill>
                <a:srgbClr val="595858"/>
              </a:solidFill>
              <a:effectLst/>
              <a:latin typeface="roboto"/>
            </a:endParaRPr>
          </a:p>
        </p:txBody>
      </p:sp>
      <p:sp>
        <p:nvSpPr>
          <p:cNvPr id="3" name="Rectangle 2">
            <a:extLst>
              <a:ext uri="{FF2B5EF4-FFF2-40B4-BE49-F238E27FC236}">
                <a16:creationId xmlns:a16="http://schemas.microsoft.com/office/drawing/2014/main" id="{9D26F94B-D199-4833-9B5F-46FD6D3984C7}"/>
              </a:ext>
            </a:extLst>
          </p:cNvPr>
          <p:cNvSpPr/>
          <p:nvPr/>
        </p:nvSpPr>
        <p:spPr>
          <a:xfrm>
            <a:off x="3088065" y="841246"/>
            <a:ext cx="4789709" cy="369332"/>
          </a:xfrm>
          <a:prstGeom prst="rect">
            <a:avLst/>
          </a:prstGeom>
        </p:spPr>
        <p:txBody>
          <a:bodyPr wrap="none">
            <a:spAutoFit/>
          </a:bodyPr>
          <a:lstStyle/>
          <a:p>
            <a:r>
              <a:rPr lang="en-US" b="1" dirty="0">
                <a:solidFill>
                  <a:srgbClr val="333333"/>
                </a:solidFill>
                <a:latin typeface="poppins"/>
              </a:rPr>
              <a:t>Important Terminology related to Decision Trees</a:t>
            </a:r>
            <a:endParaRPr lang="en-US" b="1" i="0" dirty="0">
              <a:solidFill>
                <a:srgbClr val="333333"/>
              </a:solidFill>
              <a:effectLst/>
              <a:latin typeface="poppins"/>
            </a:endParaRPr>
          </a:p>
        </p:txBody>
      </p:sp>
    </p:spTree>
    <p:extLst>
      <p:ext uri="{BB962C8B-B14F-4D97-AF65-F5344CB8AC3E}">
        <p14:creationId xmlns:p14="http://schemas.microsoft.com/office/powerpoint/2010/main" val="2910339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1AA480-9F2A-4D56-B69E-B48F9A763F02}"/>
              </a:ext>
            </a:extLst>
          </p:cNvPr>
          <p:cNvSpPr/>
          <p:nvPr/>
        </p:nvSpPr>
        <p:spPr>
          <a:xfrm>
            <a:off x="392723" y="1246222"/>
            <a:ext cx="10782299" cy="646331"/>
          </a:xfrm>
          <a:prstGeom prst="rect">
            <a:avLst/>
          </a:prstGeom>
        </p:spPr>
        <p:txBody>
          <a:bodyPr wrap="square">
            <a:spAutoFit/>
          </a:bodyPr>
          <a:lstStyle/>
          <a:p>
            <a:r>
              <a:rPr lang="en-US" i="1" dirty="0">
                <a:solidFill>
                  <a:srgbClr val="999999"/>
                </a:solidFill>
                <a:latin typeface="Open Sans"/>
              </a:rPr>
              <a:t>“Logistic regression measures the relationship between the categorical dependent variable and one or more independent variables by estimating probabilities using a </a:t>
            </a:r>
            <a:r>
              <a:rPr lang="en-US" i="1" dirty="0">
                <a:solidFill>
                  <a:srgbClr val="3590EA"/>
                </a:solidFill>
                <a:latin typeface="Open Sans"/>
                <a:hlinkClick r:id="rId2" tooltip="Logistic function"/>
              </a:rPr>
              <a:t>logistic function</a:t>
            </a:r>
            <a:r>
              <a:rPr lang="en-US" i="1" dirty="0">
                <a:solidFill>
                  <a:srgbClr val="999999"/>
                </a:solidFill>
                <a:latin typeface="Open Sans"/>
              </a:rPr>
              <a:t>”</a:t>
            </a:r>
            <a:endParaRPr lang="en-IN" dirty="0"/>
          </a:p>
        </p:txBody>
      </p:sp>
      <p:sp>
        <p:nvSpPr>
          <p:cNvPr id="5" name="Rectangle 4">
            <a:extLst>
              <a:ext uri="{FF2B5EF4-FFF2-40B4-BE49-F238E27FC236}">
                <a16:creationId xmlns:a16="http://schemas.microsoft.com/office/drawing/2014/main" id="{ACF44CE0-BADD-42FF-A87C-81C76D968EC3}"/>
              </a:ext>
            </a:extLst>
          </p:cNvPr>
          <p:cNvSpPr/>
          <p:nvPr/>
        </p:nvSpPr>
        <p:spPr>
          <a:xfrm>
            <a:off x="296008" y="2562806"/>
            <a:ext cx="4539761" cy="2308324"/>
          </a:xfrm>
          <a:prstGeom prst="rect">
            <a:avLst/>
          </a:prstGeom>
        </p:spPr>
        <p:txBody>
          <a:bodyPr wrap="square">
            <a:spAutoFit/>
          </a:bodyPr>
          <a:lstStyle/>
          <a:p>
            <a:r>
              <a:rPr lang="en-US" dirty="0">
                <a:latin typeface="medium-content-serif-font"/>
              </a:rPr>
              <a:t>Logistic Regression was used in the biological sciences in early twentieth century. It was then used in many social science applications. Logistic Regression is used when the dependent variable(target) is categorical.</a:t>
            </a:r>
          </a:p>
          <a:p>
            <a:r>
              <a:rPr lang="en-US" dirty="0">
                <a:latin typeface="medium-content-serif-font"/>
              </a:rPr>
              <a:t>For example,</a:t>
            </a:r>
          </a:p>
          <a:p>
            <a:pPr>
              <a:buFont typeface="Arial" panose="020B0604020202020204" pitchFamily="34" charset="0"/>
              <a:buChar char="•"/>
            </a:pPr>
            <a:r>
              <a:rPr lang="en-US" dirty="0">
                <a:latin typeface="medium-content-serif-font"/>
              </a:rPr>
              <a:t>To predict whether an email is spam (1) or (0)</a:t>
            </a:r>
          </a:p>
          <a:p>
            <a:pPr>
              <a:buFont typeface="Arial" panose="020B0604020202020204" pitchFamily="34" charset="0"/>
              <a:buChar char="•"/>
            </a:pPr>
            <a:r>
              <a:rPr lang="en-US" dirty="0">
                <a:latin typeface="medium-content-serif-font"/>
              </a:rPr>
              <a:t>Whether the tumor is malignant (1) or not (0)</a:t>
            </a:r>
            <a:endParaRPr lang="en-US" b="0" i="0" dirty="0">
              <a:effectLst/>
              <a:latin typeface="medium-content-serif-font"/>
            </a:endParaRPr>
          </a:p>
        </p:txBody>
      </p:sp>
      <p:pic>
        <p:nvPicPr>
          <p:cNvPr id="7" name="Picture 6">
            <a:extLst>
              <a:ext uri="{FF2B5EF4-FFF2-40B4-BE49-F238E27FC236}">
                <a16:creationId xmlns:a16="http://schemas.microsoft.com/office/drawing/2014/main" id="{EB4CE150-B183-45E0-843F-1A6E8F2AE8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4087" y="2181405"/>
            <a:ext cx="6751905" cy="3071126"/>
          </a:xfrm>
          <a:prstGeom prst="rect">
            <a:avLst/>
          </a:prstGeom>
        </p:spPr>
      </p:pic>
    </p:spTree>
    <p:extLst>
      <p:ext uri="{BB962C8B-B14F-4D97-AF65-F5344CB8AC3E}">
        <p14:creationId xmlns:p14="http://schemas.microsoft.com/office/powerpoint/2010/main" val="1363648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1DF413-945E-4DFC-A4F0-017B716971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499" y="1317506"/>
            <a:ext cx="7270110" cy="3871295"/>
          </a:xfrm>
          <a:prstGeom prst="rect">
            <a:avLst/>
          </a:prstGeom>
        </p:spPr>
      </p:pic>
      <p:sp>
        <p:nvSpPr>
          <p:cNvPr id="4" name="Rectangle 3">
            <a:extLst>
              <a:ext uri="{FF2B5EF4-FFF2-40B4-BE49-F238E27FC236}">
                <a16:creationId xmlns:a16="http://schemas.microsoft.com/office/drawing/2014/main" id="{B0D1448D-06BA-4715-B835-97D9F73E39AB}"/>
              </a:ext>
            </a:extLst>
          </p:cNvPr>
          <p:cNvSpPr/>
          <p:nvPr/>
        </p:nvSpPr>
        <p:spPr>
          <a:xfrm>
            <a:off x="849922" y="5188801"/>
            <a:ext cx="9384323" cy="646331"/>
          </a:xfrm>
          <a:prstGeom prst="rect">
            <a:avLst/>
          </a:prstGeom>
        </p:spPr>
        <p:txBody>
          <a:bodyPr wrap="square">
            <a:spAutoFit/>
          </a:bodyPr>
          <a:lstStyle/>
          <a:p>
            <a:r>
              <a:rPr lang="en-US" dirty="0">
                <a:latin typeface="medium-content-serif-font"/>
              </a:rPr>
              <a:t>If ‘Z’ goes to infinity, Y(predicted) will become 1 and if ‘Z’ goes to negative infinity, Y(predicted) will become 0.</a:t>
            </a:r>
            <a:endParaRPr lang="en-IN" dirty="0"/>
          </a:p>
        </p:txBody>
      </p:sp>
      <p:sp>
        <p:nvSpPr>
          <p:cNvPr id="5" name="Rectangle 4">
            <a:extLst>
              <a:ext uri="{FF2B5EF4-FFF2-40B4-BE49-F238E27FC236}">
                <a16:creationId xmlns:a16="http://schemas.microsoft.com/office/drawing/2014/main" id="{91C38F70-29CE-473A-A528-E0C65B8368C0}"/>
              </a:ext>
            </a:extLst>
          </p:cNvPr>
          <p:cNvSpPr/>
          <p:nvPr/>
        </p:nvSpPr>
        <p:spPr>
          <a:xfrm>
            <a:off x="913499" y="838202"/>
            <a:ext cx="2374561" cy="461665"/>
          </a:xfrm>
          <a:prstGeom prst="rect">
            <a:avLst/>
          </a:prstGeom>
        </p:spPr>
        <p:txBody>
          <a:bodyPr wrap="none">
            <a:spAutoFit/>
          </a:bodyPr>
          <a:lstStyle/>
          <a:p>
            <a:r>
              <a:rPr lang="en-IN" sz="2400" b="1" i="1" dirty="0">
                <a:latin typeface="medium-content-serif-font"/>
              </a:rPr>
              <a:t>Sigmoid Function</a:t>
            </a:r>
            <a:endParaRPr lang="en-IN" sz="2400" dirty="0"/>
          </a:p>
        </p:txBody>
      </p:sp>
    </p:spTree>
    <p:extLst>
      <p:ext uri="{BB962C8B-B14F-4D97-AF65-F5344CB8AC3E}">
        <p14:creationId xmlns:p14="http://schemas.microsoft.com/office/powerpoint/2010/main" val="31481380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18132C-DCF6-4B53-930F-D5E718CD4B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6839" y="926889"/>
            <a:ext cx="6934801" cy="4861981"/>
          </a:xfrm>
          <a:prstGeom prst="rect">
            <a:avLst/>
          </a:prstGeom>
        </p:spPr>
      </p:pic>
    </p:spTree>
    <p:extLst>
      <p:ext uri="{BB962C8B-B14F-4D97-AF65-F5344CB8AC3E}">
        <p14:creationId xmlns:p14="http://schemas.microsoft.com/office/powerpoint/2010/main" val="3064937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87E391-830C-4AC7-A9AF-E64EAF95758E}"/>
              </a:ext>
            </a:extLst>
          </p:cNvPr>
          <p:cNvSpPr/>
          <p:nvPr/>
        </p:nvSpPr>
        <p:spPr>
          <a:xfrm>
            <a:off x="155330" y="859359"/>
            <a:ext cx="10755924" cy="923330"/>
          </a:xfrm>
          <a:prstGeom prst="rect">
            <a:avLst/>
          </a:prstGeom>
        </p:spPr>
        <p:txBody>
          <a:bodyPr wrap="square">
            <a:spAutoFit/>
          </a:bodyPr>
          <a:lstStyle/>
          <a:p>
            <a:r>
              <a:rPr lang="en-US" b="1" dirty="0">
                <a:solidFill>
                  <a:srgbClr val="404040"/>
                </a:solidFill>
                <a:latin typeface="Droid Serif"/>
              </a:rPr>
              <a:t>R Code</a:t>
            </a:r>
            <a:endParaRPr lang="en-US" dirty="0">
              <a:solidFill>
                <a:srgbClr val="404040"/>
              </a:solidFill>
              <a:latin typeface="Droid Serif"/>
            </a:endParaRPr>
          </a:p>
          <a:p>
            <a:r>
              <a:rPr lang="en-US" b="1" dirty="0">
                <a:solidFill>
                  <a:srgbClr val="404040"/>
                </a:solidFill>
                <a:latin typeface="Droid Serif"/>
              </a:rPr>
              <a:t>Loading the dataset</a:t>
            </a:r>
            <a:endParaRPr lang="en-US" dirty="0">
              <a:solidFill>
                <a:srgbClr val="404040"/>
              </a:solidFill>
              <a:latin typeface="Droid Serif"/>
            </a:endParaRPr>
          </a:p>
          <a:p>
            <a:r>
              <a:rPr lang="en-US" dirty="0">
                <a:solidFill>
                  <a:srgbClr val="404040"/>
                </a:solidFill>
                <a:latin typeface="Droid Serif"/>
              </a:rPr>
              <a:t>Titanic package in R has both training and test datasets. So we will use this package to directly load the dataset.</a:t>
            </a:r>
            <a:endParaRPr lang="en-US" b="0" i="0" dirty="0">
              <a:solidFill>
                <a:srgbClr val="404040"/>
              </a:solidFill>
              <a:effectLst/>
              <a:latin typeface="Droid Serif"/>
            </a:endParaRPr>
          </a:p>
        </p:txBody>
      </p:sp>
      <p:pic>
        <p:nvPicPr>
          <p:cNvPr id="4" name="Picture 3">
            <a:extLst>
              <a:ext uri="{FF2B5EF4-FFF2-40B4-BE49-F238E27FC236}">
                <a16:creationId xmlns:a16="http://schemas.microsoft.com/office/drawing/2014/main" id="{83316986-C470-4926-808E-BE7E66A168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0305" y="2548813"/>
            <a:ext cx="6797629" cy="1760373"/>
          </a:xfrm>
          <a:prstGeom prst="rect">
            <a:avLst/>
          </a:prstGeom>
        </p:spPr>
      </p:pic>
    </p:spTree>
    <p:extLst>
      <p:ext uri="{BB962C8B-B14F-4D97-AF65-F5344CB8AC3E}">
        <p14:creationId xmlns:p14="http://schemas.microsoft.com/office/powerpoint/2010/main" val="7980383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AF7AC80-4DAB-4984-8700-C826399812C5}"/>
              </a:ext>
            </a:extLst>
          </p:cNvPr>
          <p:cNvSpPr/>
          <p:nvPr/>
        </p:nvSpPr>
        <p:spPr>
          <a:xfrm>
            <a:off x="124757" y="764903"/>
            <a:ext cx="4275594" cy="369332"/>
          </a:xfrm>
          <a:prstGeom prst="rect">
            <a:avLst/>
          </a:prstGeom>
        </p:spPr>
        <p:txBody>
          <a:bodyPr wrap="none">
            <a:spAutoFit/>
          </a:bodyPr>
          <a:lstStyle/>
          <a:p>
            <a:r>
              <a:rPr lang="en-US" b="1" dirty="0">
                <a:solidFill>
                  <a:srgbClr val="404040"/>
                </a:solidFill>
                <a:latin typeface="Droid Serif"/>
              </a:rPr>
              <a:t>Data details and missing values imputation</a:t>
            </a:r>
            <a:endParaRPr lang="en-US" b="0" i="0" dirty="0">
              <a:solidFill>
                <a:srgbClr val="404040"/>
              </a:solidFill>
              <a:effectLst/>
              <a:latin typeface="Droid Serif"/>
            </a:endParaRPr>
          </a:p>
        </p:txBody>
      </p:sp>
      <p:pic>
        <p:nvPicPr>
          <p:cNvPr id="4" name="Picture 3">
            <a:extLst>
              <a:ext uri="{FF2B5EF4-FFF2-40B4-BE49-F238E27FC236}">
                <a16:creationId xmlns:a16="http://schemas.microsoft.com/office/drawing/2014/main" id="{CE8C50A7-EB8C-4820-886E-7DADA9DEE3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0351" y="852840"/>
            <a:ext cx="6774672" cy="5152320"/>
          </a:xfrm>
          <a:prstGeom prst="rect">
            <a:avLst/>
          </a:prstGeom>
        </p:spPr>
      </p:pic>
    </p:spTree>
    <p:extLst>
      <p:ext uri="{BB962C8B-B14F-4D97-AF65-F5344CB8AC3E}">
        <p14:creationId xmlns:p14="http://schemas.microsoft.com/office/powerpoint/2010/main" val="25026696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C97D64-EAA1-4335-BE9C-B37F2E91C6EC}"/>
              </a:ext>
            </a:extLst>
          </p:cNvPr>
          <p:cNvPicPr>
            <a:picLocks noChangeAspect="1"/>
          </p:cNvPicPr>
          <p:nvPr/>
        </p:nvPicPr>
        <p:blipFill rotWithShape="1">
          <a:blip r:embed="rId2">
            <a:extLst>
              <a:ext uri="{28A0092B-C50C-407E-A947-70E740481C1C}">
                <a14:useLocalDpi xmlns:a14="http://schemas.microsoft.com/office/drawing/2010/main" val="0"/>
              </a:ext>
            </a:extLst>
          </a:blip>
          <a:srcRect b="2620"/>
          <a:stretch/>
        </p:blipFill>
        <p:spPr>
          <a:xfrm>
            <a:off x="2461555" y="927671"/>
            <a:ext cx="6706181" cy="4734576"/>
          </a:xfrm>
          <a:prstGeom prst="rect">
            <a:avLst/>
          </a:prstGeom>
        </p:spPr>
      </p:pic>
    </p:spTree>
    <p:extLst>
      <p:ext uri="{BB962C8B-B14F-4D97-AF65-F5344CB8AC3E}">
        <p14:creationId xmlns:p14="http://schemas.microsoft.com/office/powerpoint/2010/main" val="1536641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C735F2-BA2E-4947-AEA5-1B1D50E8CE30}"/>
              </a:ext>
            </a:extLst>
          </p:cNvPr>
          <p:cNvSpPr/>
          <p:nvPr/>
        </p:nvSpPr>
        <p:spPr>
          <a:xfrm>
            <a:off x="659363" y="1083439"/>
            <a:ext cx="8867191" cy="4401205"/>
          </a:xfrm>
          <a:prstGeom prst="rect">
            <a:avLst/>
          </a:prstGeom>
        </p:spPr>
        <p:txBody>
          <a:bodyPr wrap="square">
            <a:spAutoFit/>
          </a:bodyPr>
          <a:lstStyle/>
          <a:p>
            <a:r>
              <a:rPr lang="en-IN" sz="2800" dirty="0"/>
              <a:t>➢ How MRP affects the purchase decision?</a:t>
            </a:r>
          </a:p>
          <a:p>
            <a:r>
              <a:rPr lang="en-IN" sz="2800" dirty="0"/>
              <a:t>➢ Which promotion is more effective?</a:t>
            </a:r>
          </a:p>
          <a:p>
            <a:r>
              <a:rPr lang="en-IN" sz="2800" dirty="0"/>
              <a:t>➢ What is the risk associated with price increase on customer retention?</a:t>
            </a:r>
          </a:p>
          <a:p>
            <a:r>
              <a:rPr lang="en-IN" sz="2800" dirty="0"/>
              <a:t>➢ Which customer is likely to default?</a:t>
            </a:r>
          </a:p>
          <a:p>
            <a:r>
              <a:rPr lang="en-IN" sz="2800" dirty="0"/>
              <a:t>➢ What percentage of loans is likely to result in a loss?</a:t>
            </a:r>
          </a:p>
          <a:p>
            <a:r>
              <a:rPr lang="en-IN" sz="2800" dirty="0"/>
              <a:t>➢ How to identify the most profitable customer?</a:t>
            </a:r>
          </a:p>
          <a:p>
            <a:r>
              <a:rPr lang="en-IN" sz="2800" dirty="0"/>
              <a:t>➢ Which is the most effective channel for advertisement?</a:t>
            </a:r>
          </a:p>
          <a:p>
            <a:r>
              <a:rPr lang="en-IN" sz="2800" dirty="0"/>
              <a:t>➢ What factors determine the prices of houses?</a:t>
            </a:r>
          </a:p>
          <a:p>
            <a:r>
              <a:rPr lang="en-IN" sz="2800" dirty="0"/>
              <a:t>➢ What is the best response to reduce marketing spend?</a:t>
            </a:r>
          </a:p>
        </p:txBody>
      </p:sp>
    </p:spTree>
    <p:extLst>
      <p:ext uri="{BB962C8B-B14F-4D97-AF65-F5344CB8AC3E}">
        <p14:creationId xmlns:p14="http://schemas.microsoft.com/office/powerpoint/2010/main" val="26507580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5858CA-ADB3-467E-BF50-962C4F41F4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038" y="854546"/>
            <a:ext cx="6820491" cy="1508891"/>
          </a:xfrm>
          <a:prstGeom prst="rect">
            <a:avLst/>
          </a:prstGeom>
        </p:spPr>
      </p:pic>
      <p:pic>
        <p:nvPicPr>
          <p:cNvPr id="5" name="Picture 4">
            <a:extLst>
              <a:ext uri="{FF2B5EF4-FFF2-40B4-BE49-F238E27FC236}">
                <a16:creationId xmlns:a16="http://schemas.microsoft.com/office/drawing/2014/main" id="{C0DB384B-C499-4FA8-BB85-15622585AF99}"/>
              </a:ext>
            </a:extLst>
          </p:cNvPr>
          <p:cNvPicPr>
            <a:picLocks noChangeAspect="1"/>
          </p:cNvPicPr>
          <p:nvPr/>
        </p:nvPicPr>
        <p:blipFill rotWithShape="1">
          <a:blip r:embed="rId3">
            <a:extLst>
              <a:ext uri="{28A0092B-C50C-407E-A947-70E740481C1C}">
                <a14:useLocalDpi xmlns:a14="http://schemas.microsoft.com/office/drawing/2010/main" val="0"/>
              </a:ext>
            </a:extLst>
          </a:blip>
          <a:srcRect t="5339"/>
          <a:stretch/>
        </p:blipFill>
        <p:spPr>
          <a:xfrm>
            <a:off x="493554" y="2681653"/>
            <a:ext cx="6629975" cy="2012651"/>
          </a:xfrm>
          <a:prstGeom prst="rect">
            <a:avLst/>
          </a:prstGeom>
        </p:spPr>
      </p:pic>
      <p:pic>
        <p:nvPicPr>
          <p:cNvPr id="7" name="Picture 6">
            <a:extLst>
              <a:ext uri="{FF2B5EF4-FFF2-40B4-BE49-F238E27FC236}">
                <a16:creationId xmlns:a16="http://schemas.microsoft.com/office/drawing/2014/main" id="{8F7FA164-34BD-42AE-97E5-FEC31C42CF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3191" y="4267548"/>
            <a:ext cx="845893" cy="426757"/>
          </a:xfrm>
          <a:prstGeom prst="rect">
            <a:avLst/>
          </a:prstGeom>
        </p:spPr>
      </p:pic>
    </p:spTree>
    <p:extLst>
      <p:ext uri="{BB962C8B-B14F-4D97-AF65-F5344CB8AC3E}">
        <p14:creationId xmlns:p14="http://schemas.microsoft.com/office/powerpoint/2010/main" val="27783013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23C077-5BDB-40CD-8E0F-2B769614FB56}"/>
              </a:ext>
            </a:extLst>
          </p:cNvPr>
          <p:cNvPicPr>
            <a:picLocks noChangeAspect="1"/>
          </p:cNvPicPr>
          <p:nvPr/>
        </p:nvPicPr>
        <p:blipFill rotWithShape="1">
          <a:blip r:embed="rId2">
            <a:extLst>
              <a:ext uri="{28A0092B-C50C-407E-A947-70E740481C1C}">
                <a14:useLocalDpi xmlns:a14="http://schemas.microsoft.com/office/drawing/2010/main" val="0"/>
              </a:ext>
            </a:extLst>
          </a:blip>
          <a:srcRect b="2353"/>
          <a:stretch/>
        </p:blipFill>
        <p:spPr>
          <a:xfrm>
            <a:off x="2385940" y="703386"/>
            <a:ext cx="6751905" cy="5108330"/>
          </a:xfrm>
          <a:prstGeom prst="rect">
            <a:avLst/>
          </a:prstGeom>
        </p:spPr>
      </p:pic>
    </p:spTree>
    <p:extLst>
      <p:ext uri="{BB962C8B-B14F-4D97-AF65-F5344CB8AC3E}">
        <p14:creationId xmlns:p14="http://schemas.microsoft.com/office/powerpoint/2010/main" val="3427194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852B5B-326F-4617-8050-E049BD14F7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527" y="756060"/>
            <a:ext cx="6942422" cy="1828958"/>
          </a:xfrm>
          <a:prstGeom prst="rect">
            <a:avLst/>
          </a:prstGeom>
        </p:spPr>
      </p:pic>
    </p:spTree>
    <p:extLst>
      <p:ext uri="{BB962C8B-B14F-4D97-AF65-F5344CB8AC3E}">
        <p14:creationId xmlns:p14="http://schemas.microsoft.com/office/powerpoint/2010/main" val="39472963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2F2FD8-AE14-43EA-96C2-103C565453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9601" y="782321"/>
            <a:ext cx="6904318" cy="3657599"/>
          </a:xfrm>
          <a:prstGeom prst="rect">
            <a:avLst/>
          </a:prstGeom>
        </p:spPr>
      </p:pic>
      <p:pic>
        <p:nvPicPr>
          <p:cNvPr id="4" name="Picture 3">
            <a:extLst>
              <a:ext uri="{FF2B5EF4-FFF2-40B4-BE49-F238E27FC236}">
                <a16:creationId xmlns:a16="http://schemas.microsoft.com/office/drawing/2014/main" id="{8512D008-47A5-4DBC-A7D5-DA5927C302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704" y="4439920"/>
            <a:ext cx="6866215" cy="1394581"/>
          </a:xfrm>
          <a:prstGeom prst="rect">
            <a:avLst/>
          </a:prstGeom>
        </p:spPr>
      </p:pic>
    </p:spTree>
    <p:extLst>
      <p:ext uri="{BB962C8B-B14F-4D97-AF65-F5344CB8AC3E}">
        <p14:creationId xmlns:p14="http://schemas.microsoft.com/office/powerpoint/2010/main" val="3572895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208ED6B-D2EA-4D33-B11D-14DBFFBA06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8616" y="792251"/>
            <a:ext cx="6774767" cy="5273497"/>
          </a:xfrm>
          <a:prstGeom prst="rect">
            <a:avLst/>
          </a:prstGeom>
        </p:spPr>
      </p:pic>
    </p:spTree>
    <p:extLst>
      <p:ext uri="{BB962C8B-B14F-4D97-AF65-F5344CB8AC3E}">
        <p14:creationId xmlns:p14="http://schemas.microsoft.com/office/powerpoint/2010/main" val="36346073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D037AF-8687-4385-9E83-17D74C033223}"/>
              </a:ext>
            </a:extLst>
          </p:cNvPr>
          <p:cNvSpPr txBox="1"/>
          <p:nvPr/>
        </p:nvSpPr>
        <p:spPr>
          <a:xfrm>
            <a:off x="4307840" y="751840"/>
            <a:ext cx="3576320" cy="584775"/>
          </a:xfrm>
          <a:prstGeom prst="rect">
            <a:avLst/>
          </a:prstGeom>
          <a:solidFill>
            <a:schemeClr val="accent1">
              <a:lumMod val="75000"/>
            </a:schemeClr>
          </a:solidFill>
          <a:ln>
            <a:solidFill>
              <a:schemeClr val="accent2">
                <a:lumMod val="40000"/>
                <a:lumOff val="60000"/>
              </a:schemeClr>
            </a:solidFill>
          </a:ln>
        </p:spPr>
        <p:txBody>
          <a:bodyPr wrap="square" rtlCol="0">
            <a:spAutoFit/>
          </a:bodyPr>
          <a:lstStyle/>
          <a:p>
            <a:pPr algn="ctr"/>
            <a:r>
              <a:rPr lang="en-IN" sz="3200" b="1" dirty="0">
                <a:solidFill>
                  <a:schemeClr val="bg1"/>
                </a:solidFill>
              </a:rPr>
              <a:t>Machine Learning</a:t>
            </a:r>
          </a:p>
        </p:txBody>
      </p:sp>
      <p:sp>
        <p:nvSpPr>
          <p:cNvPr id="3" name="Rectangle 2">
            <a:extLst>
              <a:ext uri="{FF2B5EF4-FFF2-40B4-BE49-F238E27FC236}">
                <a16:creationId xmlns:a16="http://schemas.microsoft.com/office/drawing/2014/main" id="{B153352F-10E8-40E2-9210-B7FBF3F9C926}"/>
              </a:ext>
            </a:extLst>
          </p:cNvPr>
          <p:cNvSpPr/>
          <p:nvPr/>
        </p:nvSpPr>
        <p:spPr>
          <a:xfrm>
            <a:off x="223520" y="1579156"/>
            <a:ext cx="6537502" cy="1200329"/>
          </a:xfrm>
          <a:prstGeom prst="rect">
            <a:avLst/>
          </a:prstGeom>
        </p:spPr>
        <p:txBody>
          <a:bodyPr wrap="square">
            <a:spAutoFit/>
          </a:bodyPr>
          <a:lstStyle/>
          <a:p>
            <a:r>
              <a:rPr lang="en-US" b="1" dirty="0">
                <a:solidFill>
                  <a:srgbClr val="333333"/>
                </a:solidFill>
                <a:latin typeface="q_serif"/>
              </a:rPr>
              <a:t>Machine Learning is a subset of artificial intelligence</a:t>
            </a:r>
            <a:r>
              <a:rPr lang="en-US" dirty="0">
                <a:solidFill>
                  <a:srgbClr val="333333"/>
                </a:solidFill>
                <a:latin typeface="q_serif"/>
              </a:rPr>
              <a:t>. It focuses mainly on the designing of systems, thereby allowing them to learn and make predictions based on some experience which is data in case of machines.</a:t>
            </a:r>
            <a:endParaRPr lang="en-IN" dirty="0"/>
          </a:p>
        </p:txBody>
      </p:sp>
      <p:sp>
        <p:nvSpPr>
          <p:cNvPr id="4" name="Rectangle 3">
            <a:extLst>
              <a:ext uri="{FF2B5EF4-FFF2-40B4-BE49-F238E27FC236}">
                <a16:creationId xmlns:a16="http://schemas.microsoft.com/office/drawing/2014/main" id="{BD6D7060-4020-4747-8CF9-C7E81247CFAA}"/>
              </a:ext>
            </a:extLst>
          </p:cNvPr>
          <p:cNvSpPr/>
          <p:nvPr/>
        </p:nvSpPr>
        <p:spPr>
          <a:xfrm>
            <a:off x="223520" y="3227476"/>
            <a:ext cx="6309360" cy="1477328"/>
          </a:xfrm>
          <a:prstGeom prst="rect">
            <a:avLst/>
          </a:prstGeom>
        </p:spPr>
        <p:txBody>
          <a:bodyPr wrap="square">
            <a:spAutoFit/>
          </a:bodyPr>
          <a:lstStyle/>
          <a:p>
            <a:r>
              <a:rPr lang="en-US" dirty="0">
                <a:solidFill>
                  <a:srgbClr val="333333"/>
                </a:solidFill>
                <a:latin typeface="q_serif"/>
              </a:rPr>
              <a:t>Machine Learning enables the computers to act and make data-driven decisions rather than being explicitly programmed in order to carry out a certain task. These programs or algorithms are designed to learn and improve over time when exposed to new data.</a:t>
            </a:r>
            <a:endParaRPr lang="en-IN" dirty="0"/>
          </a:p>
        </p:txBody>
      </p:sp>
      <p:pic>
        <p:nvPicPr>
          <p:cNvPr id="6" name="Picture 5">
            <a:extLst>
              <a:ext uri="{FF2B5EF4-FFF2-40B4-BE49-F238E27FC236}">
                <a16:creationId xmlns:a16="http://schemas.microsoft.com/office/drawing/2014/main" id="{5B43D548-4432-47B3-A4A8-E3B4B45B65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1022" y="1579156"/>
            <a:ext cx="5288738" cy="4069804"/>
          </a:xfrm>
          <a:prstGeom prst="rect">
            <a:avLst/>
          </a:prstGeom>
        </p:spPr>
      </p:pic>
    </p:spTree>
    <p:extLst>
      <p:ext uri="{BB962C8B-B14F-4D97-AF65-F5344CB8AC3E}">
        <p14:creationId xmlns:p14="http://schemas.microsoft.com/office/powerpoint/2010/main" val="31996759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E95E35-91E7-436D-B07D-2B3C388963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6560" y="1727200"/>
            <a:ext cx="5253008" cy="4348480"/>
          </a:xfrm>
          <a:prstGeom prst="rect">
            <a:avLst/>
          </a:prstGeom>
        </p:spPr>
      </p:pic>
      <p:sp>
        <p:nvSpPr>
          <p:cNvPr id="4" name="Rectangle 3">
            <a:extLst>
              <a:ext uri="{FF2B5EF4-FFF2-40B4-BE49-F238E27FC236}">
                <a16:creationId xmlns:a16="http://schemas.microsoft.com/office/drawing/2014/main" id="{DF3648C0-B652-483C-B035-17CB64D6EA86}"/>
              </a:ext>
            </a:extLst>
          </p:cNvPr>
          <p:cNvSpPr/>
          <p:nvPr/>
        </p:nvSpPr>
        <p:spPr>
          <a:xfrm>
            <a:off x="172432" y="1901597"/>
            <a:ext cx="6096000" cy="2246769"/>
          </a:xfrm>
          <a:prstGeom prst="rect">
            <a:avLst/>
          </a:prstGeom>
        </p:spPr>
        <p:txBody>
          <a:bodyPr>
            <a:spAutoFit/>
          </a:bodyPr>
          <a:lstStyle/>
          <a:p>
            <a:r>
              <a:rPr lang="en-US" sz="2000" dirty="0">
                <a:solidFill>
                  <a:srgbClr val="333333"/>
                </a:solidFill>
                <a:latin typeface="q_serif"/>
              </a:rPr>
              <a:t>Today machine learning is the core of many Futuristic technological advancements in our world.</a:t>
            </a:r>
          </a:p>
          <a:p>
            <a:r>
              <a:rPr lang="en-US" sz="2000" dirty="0">
                <a:solidFill>
                  <a:srgbClr val="333333"/>
                </a:solidFill>
                <a:latin typeface="q_serif"/>
              </a:rPr>
              <a:t>Look around you, you will find various examples or implementations of machine learning, such as </a:t>
            </a:r>
            <a:r>
              <a:rPr lang="en-US" sz="2000" b="1" dirty="0" err="1">
                <a:solidFill>
                  <a:schemeClr val="accent1">
                    <a:lumMod val="75000"/>
                  </a:schemeClr>
                </a:solidFill>
                <a:latin typeface="q_serif"/>
              </a:rPr>
              <a:t>Tesla’s,Google</a:t>
            </a:r>
            <a:r>
              <a:rPr lang="en-US" sz="2000" b="1" dirty="0">
                <a:solidFill>
                  <a:schemeClr val="accent1">
                    <a:lumMod val="75000"/>
                  </a:schemeClr>
                </a:solidFill>
                <a:latin typeface="q_serif"/>
              </a:rPr>
              <a:t> Voice Assistant, self-driving cars, Apple’s Siri, Sophia AI </a:t>
            </a:r>
            <a:r>
              <a:rPr lang="en-US" sz="2000" b="1" dirty="0" err="1">
                <a:solidFill>
                  <a:schemeClr val="accent1">
                    <a:lumMod val="75000"/>
                  </a:schemeClr>
                </a:solidFill>
                <a:latin typeface="q_serif"/>
              </a:rPr>
              <a:t>Robot,Recommendation</a:t>
            </a:r>
            <a:r>
              <a:rPr lang="en-US" sz="2000" b="1" dirty="0">
                <a:solidFill>
                  <a:schemeClr val="accent1">
                    <a:lumMod val="75000"/>
                  </a:schemeClr>
                </a:solidFill>
                <a:latin typeface="q_serif"/>
              </a:rPr>
              <a:t> Engine and many more.</a:t>
            </a:r>
            <a:endParaRPr lang="en-IN" sz="2000" b="1" dirty="0">
              <a:solidFill>
                <a:schemeClr val="accent1">
                  <a:lumMod val="75000"/>
                </a:schemeClr>
              </a:solidFill>
            </a:endParaRPr>
          </a:p>
        </p:txBody>
      </p:sp>
      <p:sp>
        <p:nvSpPr>
          <p:cNvPr id="5" name="TextBox 4">
            <a:extLst>
              <a:ext uri="{FF2B5EF4-FFF2-40B4-BE49-F238E27FC236}">
                <a16:creationId xmlns:a16="http://schemas.microsoft.com/office/drawing/2014/main" id="{03743C36-97EA-4ECB-B7BC-89531378C0E2}"/>
              </a:ext>
            </a:extLst>
          </p:cNvPr>
          <p:cNvSpPr txBox="1"/>
          <p:nvPr/>
        </p:nvSpPr>
        <p:spPr>
          <a:xfrm>
            <a:off x="4307840" y="751840"/>
            <a:ext cx="3576320" cy="584775"/>
          </a:xfrm>
          <a:prstGeom prst="rect">
            <a:avLst/>
          </a:prstGeom>
          <a:solidFill>
            <a:schemeClr val="accent1">
              <a:lumMod val="75000"/>
            </a:schemeClr>
          </a:solidFill>
          <a:ln>
            <a:solidFill>
              <a:schemeClr val="accent2">
                <a:lumMod val="40000"/>
                <a:lumOff val="60000"/>
              </a:schemeClr>
            </a:solidFill>
          </a:ln>
        </p:spPr>
        <p:txBody>
          <a:bodyPr wrap="square" rtlCol="0">
            <a:spAutoFit/>
          </a:bodyPr>
          <a:lstStyle/>
          <a:p>
            <a:pPr algn="ctr"/>
            <a:r>
              <a:rPr lang="en-IN" sz="3200" b="1" dirty="0">
                <a:solidFill>
                  <a:schemeClr val="bg1"/>
                </a:solidFill>
              </a:rPr>
              <a:t>Machine Learning</a:t>
            </a:r>
          </a:p>
        </p:txBody>
      </p:sp>
    </p:spTree>
    <p:extLst>
      <p:ext uri="{BB962C8B-B14F-4D97-AF65-F5344CB8AC3E}">
        <p14:creationId xmlns:p14="http://schemas.microsoft.com/office/powerpoint/2010/main" val="19602620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3BBA81-0856-4652-979E-BC12EC35ABCC}"/>
              </a:ext>
            </a:extLst>
          </p:cNvPr>
          <p:cNvSpPr/>
          <p:nvPr/>
        </p:nvSpPr>
        <p:spPr>
          <a:xfrm>
            <a:off x="111760" y="1905506"/>
            <a:ext cx="11602720" cy="2554545"/>
          </a:xfrm>
          <a:prstGeom prst="rect">
            <a:avLst/>
          </a:prstGeom>
        </p:spPr>
        <p:txBody>
          <a:bodyPr wrap="square">
            <a:spAutoFit/>
          </a:bodyPr>
          <a:lstStyle/>
          <a:p>
            <a:r>
              <a:rPr lang="en-US" sz="2000" b="1" dirty="0">
                <a:solidFill>
                  <a:srgbClr val="333333"/>
                </a:solidFill>
                <a:latin typeface="q_serif"/>
              </a:rPr>
              <a:t>How does Machine Learning Work?</a:t>
            </a:r>
          </a:p>
          <a:p>
            <a:endParaRPr lang="en-US" sz="2000" dirty="0">
              <a:solidFill>
                <a:srgbClr val="333333"/>
              </a:solidFill>
              <a:latin typeface="q_serif"/>
            </a:endParaRPr>
          </a:p>
          <a:p>
            <a:pPr marL="342900" indent="-342900">
              <a:buFont typeface="Wingdings" panose="05000000000000000000" pitchFamily="2" charset="2"/>
              <a:buChar char="Ø"/>
            </a:pPr>
            <a:r>
              <a:rPr lang="en-US" sz="2000" dirty="0">
                <a:solidFill>
                  <a:srgbClr val="333333"/>
                </a:solidFill>
                <a:latin typeface="q_serif"/>
              </a:rPr>
              <a:t>Machine Learning algorithm is trained using a training data set to create a model.</a:t>
            </a:r>
          </a:p>
          <a:p>
            <a:pPr marL="342900" indent="-342900">
              <a:buFont typeface="Wingdings" panose="05000000000000000000" pitchFamily="2" charset="2"/>
              <a:buChar char="Ø"/>
            </a:pPr>
            <a:r>
              <a:rPr lang="en-US" sz="2000" dirty="0">
                <a:solidFill>
                  <a:srgbClr val="333333"/>
                </a:solidFill>
                <a:latin typeface="q_serif"/>
              </a:rPr>
              <a:t>When new input data is introduced to the ML algorithm, it makes a prediction on the basis of the model.</a:t>
            </a:r>
          </a:p>
          <a:p>
            <a:pPr marL="342900" indent="-342900">
              <a:buFont typeface="Wingdings" panose="05000000000000000000" pitchFamily="2" charset="2"/>
              <a:buChar char="Ø"/>
            </a:pPr>
            <a:r>
              <a:rPr lang="en-US" sz="2000" dirty="0">
                <a:solidFill>
                  <a:srgbClr val="333333"/>
                </a:solidFill>
                <a:latin typeface="q_serif"/>
              </a:rPr>
              <a:t>The prediction is evaluated for accuracy and if the accuracy is acceptable, the ML algorithm is deployed. If the accuracy is not acceptable, the ML algorithm is trained again and again with an augmented training data set.</a:t>
            </a:r>
          </a:p>
          <a:p>
            <a:pPr marL="342900" indent="-342900">
              <a:buFont typeface="Wingdings" panose="05000000000000000000" pitchFamily="2" charset="2"/>
              <a:buChar char="Ø"/>
            </a:pPr>
            <a:r>
              <a:rPr lang="en-US" sz="2000" dirty="0">
                <a:solidFill>
                  <a:srgbClr val="333333"/>
                </a:solidFill>
                <a:latin typeface="q_serif"/>
              </a:rPr>
              <a:t>This is just a very high-level example as there are many factors and other steps involved.</a:t>
            </a:r>
            <a:endParaRPr lang="en-US" sz="2000" b="0" i="0" dirty="0">
              <a:solidFill>
                <a:srgbClr val="333333"/>
              </a:solidFill>
              <a:effectLst/>
              <a:latin typeface="q_serif"/>
            </a:endParaRPr>
          </a:p>
        </p:txBody>
      </p:sp>
      <p:sp>
        <p:nvSpPr>
          <p:cNvPr id="5" name="TextBox 4">
            <a:extLst>
              <a:ext uri="{FF2B5EF4-FFF2-40B4-BE49-F238E27FC236}">
                <a16:creationId xmlns:a16="http://schemas.microsoft.com/office/drawing/2014/main" id="{EECD7965-33D0-4DC8-8DD3-F57B4DF16990}"/>
              </a:ext>
            </a:extLst>
          </p:cNvPr>
          <p:cNvSpPr txBox="1"/>
          <p:nvPr/>
        </p:nvSpPr>
        <p:spPr>
          <a:xfrm>
            <a:off x="4307840" y="751840"/>
            <a:ext cx="3576320" cy="584775"/>
          </a:xfrm>
          <a:prstGeom prst="rect">
            <a:avLst/>
          </a:prstGeom>
          <a:solidFill>
            <a:schemeClr val="accent1">
              <a:lumMod val="75000"/>
            </a:schemeClr>
          </a:solidFill>
          <a:ln>
            <a:solidFill>
              <a:schemeClr val="accent2">
                <a:lumMod val="40000"/>
                <a:lumOff val="60000"/>
              </a:schemeClr>
            </a:solidFill>
          </a:ln>
        </p:spPr>
        <p:txBody>
          <a:bodyPr wrap="square" rtlCol="0">
            <a:spAutoFit/>
          </a:bodyPr>
          <a:lstStyle/>
          <a:p>
            <a:pPr algn="ctr"/>
            <a:r>
              <a:rPr lang="en-IN" sz="3200" b="1" dirty="0">
                <a:solidFill>
                  <a:schemeClr val="bg1"/>
                </a:solidFill>
              </a:rPr>
              <a:t>Machine Learning</a:t>
            </a:r>
          </a:p>
        </p:txBody>
      </p:sp>
    </p:spTree>
    <p:extLst>
      <p:ext uri="{BB962C8B-B14F-4D97-AF65-F5344CB8AC3E}">
        <p14:creationId xmlns:p14="http://schemas.microsoft.com/office/powerpoint/2010/main" val="8847212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77A586-E841-4402-B0FE-6D934744C22E}"/>
              </a:ext>
            </a:extLst>
          </p:cNvPr>
          <p:cNvPicPr>
            <a:picLocks noChangeAspect="1"/>
          </p:cNvPicPr>
          <p:nvPr/>
        </p:nvPicPr>
        <p:blipFill rotWithShape="1">
          <a:blip r:embed="rId2">
            <a:extLst>
              <a:ext uri="{28A0092B-C50C-407E-A947-70E740481C1C}">
                <a14:useLocalDpi xmlns:a14="http://schemas.microsoft.com/office/drawing/2010/main" val="0"/>
              </a:ext>
            </a:extLst>
          </a:blip>
          <a:srcRect t="4471"/>
          <a:stretch/>
        </p:blipFill>
        <p:spPr>
          <a:xfrm>
            <a:off x="1270000" y="1330960"/>
            <a:ext cx="9408160" cy="4196080"/>
          </a:xfrm>
          <a:prstGeom prst="rect">
            <a:avLst/>
          </a:prstGeom>
        </p:spPr>
      </p:pic>
      <p:sp>
        <p:nvSpPr>
          <p:cNvPr id="3" name="TextBox 2">
            <a:extLst>
              <a:ext uri="{FF2B5EF4-FFF2-40B4-BE49-F238E27FC236}">
                <a16:creationId xmlns:a16="http://schemas.microsoft.com/office/drawing/2014/main" id="{EA4B83D8-864C-4D97-BBEC-6EC16814AC82}"/>
              </a:ext>
            </a:extLst>
          </p:cNvPr>
          <p:cNvSpPr txBox="1"/>
          <p:nvPr/>
        </p:nvSpPr>
        <p:spPr>
          <a:xfrm>
            <a:off x="4307840" y="751840"/>
            <a:ext cx="3576320" cy="584775"/>
          </a:xfrm>
          <a:prstGeom prst="rect">
            <a:avLst/>
          </a:prstGeom>
          <a:solidFill>
            <a:schemeClr val="accent1">
              <a:lumMod val="75000"/>
            </a:schemeClr>
          </a:solidFill>
          <a:ln>
            <a:solidFill>
              <a:schemeClr val="accent2">
                <a:lumMod val="40000"/>
                <a:lumOff val="60000"/>
              </a:schemeClr>
            </a:solidFill>
          </a:ln>
        </p:spPr>
        <p:txBody>
          <a:bodyPr wrap="square" rtlCol="0">
            <a:spAutoFit/>
          </a:bodyPr>
          <a:lstStyle/>
          <a:p>
            <a:pPr algn="ctr"/>
            <a:r>
              <a:rPr lang="en-IN" sz="3200" b="1" dirty="0">
                <a:solidFill>
                  <a:schemeClr val="bg1"/>
                </a:solidFill>
              </a:rPr>
              <a:t>Machine Learning</a:t>
            </a:r>
          </a:p>
        </p:txBody>
      </p:sp>
    </p:spTree>
    <p:extLst>
      <p:ext uri="{BB962C8B-B14F-4D97-AF65-F5344CB8AC3E}">
        <p14:creationId xmlns:p14="http://schemas.microsoft.com/office/powerpoint/2010/main" val="31361603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954BBC-6FD3-4CC7-801C-F5A0EF706706}"/>
              </a:ext>
            </a:extLst>
          </p:cNvPr>
          <p:cNvSpPr/>
          <p:nvPr/>
        </p:nvSpPr>
        <p:spPr>
          <a:xfrm>
            <a:off x="81280" y="1609080"/>
            <a:ext cx="11602720" cy="3416320"/>
          </a:xfrm>
          <a:prstGeom prst="rect">
            <a:avLst/>
          </a:prstGeom>
        </p:spPr>
        <p:txBody>
          <a:bodyPr wrap="square">
            <a:spAutoFit/>
          </a:bodyPr>
          <a:lstStyle/>
          <a:p>
            <a:r>
              <a:rPr lang="en-US" b="1" dirty="0">
                <a:solidFill>
                  <a:srgbClr val="333333"/>
                </a:solidFill>
                <a:latin typeface="q_serif"/>
              </a:rPr>
              <a:t>Types of Machine Leaning</a:t>
            </a:r>
            <a:endParaRPr lang="en-US" dirty="0">
              <a:solidFill>
                <a:srgbClr val="333333"/>
              </a:solidFill>
              <a:latin typeface="q_serif"/>
            </a:endParaRPr>
          </a:p>
          <a:p>
            <a:r>
              <a:rPr lang="en-US" dirty="0">
                <a:solidFill>
                  <a:srgbClr val="333333"/>
                </a:solidFill>
                <a:latin typeface="q_serif"/>
              </a:rPr>
              <a:t>Machine learning is sub-categorized to three types:</a:t>
            </a:r>
          </a:p>
          <a:p>
            <a:pPr>
              <a:buFont typeface="Arial" panose="020B0604020202020204" pitchFamily="34" charset="0"/>
              <a:buChar char="•"/>
            </a:pPr>
            <a:r>
              <a:rPr lang="en-US" b="1" dirty="0">
                <a:solidFill>
                  <a:srgbClr val="333333"/>
                </a:solidFill>
                <a:latin typeface="q_serif"/>
              </a:rPr>
              <a:t>Supervised Learning – Train Me</a:t>
            </a:r>
          </a:p>
          <a:p>
            <a:endParaRPr lang="en-US" dirty="0">
              <a:solidFill>
                <a:srgbClr val="333333"/>
              </a:solidFill>
              <a:latin typeface="q_serif"/>
            </a:endParaRPr>
          </a:p>
          <a:p>
            <a:pPr>
              <a:buFont typeface="Arial" panose="020B0604020202020204" pitchFamily="34" charset="0"/>
              <a:buChar char="•"/>
            </a:pPr>
            <a:r>
              <a:rPr lang="en-US" b="1" dirty="0">
                <a:solidFill>
                  <a:srgbClr val="333333"/>
                </a:solidFill>
                <a:latin typeface="q_serif"/>
              </a:rPr>
              <a:t>Unsupervised Learning – I am self sufficient in learning</a:t>
            </a:r>
          </a:p>
          <a:p>
            <a:endParaRPr lang="en-US" dirty="0">
              <a:solidFill>
                <a:srgbClr val="333333"/>
              </a:solidFill>
              <a:latin typeface="q_serif"/>
            </a:endParaRPr>
          </a:p>
          <a:p>
            <a:pPr>
              <a:buFont typeface="Arial" panose="020B0604020202020204" pitchFamily="34" charset="0"/>
              <a:buChar char="•"/>
            </a:pPr>
            <a:r>
              <a:rPr lang="en-US" b="1" dirty="0">
                <a:solidFill>
                  <a:srgbClr val="333333"/>
                </a:solidFill>
                <a:latin typeface="q_serif"/>
              </a:rPr>
              <a:t>Reinforcement Learning – My life My rules! (Hit &amp; Trial)</a:t>
            </a:r>
          </a:p>
          <a:p>
            <a:endParaRPr lang="en-US" dirty="0">
              <a:solidFill>
                <a:srgbClr val="333333"/>
              </a:solidFill>
              <a:latin typeface="q_serif"/>
            </a:endParaRPr>
          </a:p>
          <a:p>
            <a:r>
              <a:rPr lang="en-US" b="1" dirty="0">
                <a:solidFill>
                  <a:srgbClr val="333333"/>
                </a:solidFill>
                <a:latin typeface="q_serif"/>
              </a:rPr>
              <a:t>What is Supervised Learning?</a:t>
            </a:r>
            <a:endParaRPr lang="en-US" dirty="0">
              <a:solidFill>
                <a:srgbClr val="333333"/>
              </a:solidFill>
              <a:latin typeface="q_serif"/>
            </a:endParaRPr>
          </a:p>
          <a:p>
            <a:r>
              <a:rPr lang="en-US" dirty="0">
                <a:solidFill>
                  <a:srgbClr val="333333"/>
                </a:solidFill>
                <a:latin typeface="q_serif"/>
              </a:rPr>
              <a:t>It is a process of an algorithm learning from the training dataset. You can think it as a </a:t>
            </a:r>
            <a:r>
              <a:rPr lang="en-US" b="1" dirty="0">
                <a:solidFill>
                  <a:srgbClr val="333333"/>
                </a:solidFill>
                <a:latin typeface="q_serif"/>
              </a:rPr>
              <a:t>teacher supervising the learning process</a:t>
            </a:r>
            <a:r>
              <a:rPr lang="en-US" dirty="0">
                <a:solidFill>
                  <a:srgbClr val="333333"/>
                </a:solidFill>
                <a:latin typeface="q_serif"/>
              </a:rPr>
              <a:t>. Where you know the correct answers but the algorithm iteratively keeps predicting the training data and is corrected by the teacher. This learning stops when the algorithm achieves an acceptable level of performance.</a:t>
            </a:r>
            <a:endParaRPr lang="en-US" b="0" i="0" dirty="0">
              <a:solidFill>
                <a:srgbClr val="333333"/>
              </a:solidFill>
              <a:effectLst/>
              <a:latin typeface="q_serif"/>
            </a:endParaRPr>
          </a:p>
        </p:txBody>
      </p:sp>
      <p:sp>
        <p:nvSpPr>
          <p:cNvPr id="4" name="TextBox 3">
            <a:extLst>
              <a:ext uri="{FF2B5EF4-FFF2-40B4-BE49-F238E27FC236}">
                <a16:creationId xmlns:a16="http://schemas.microsoft.com/office/drawing/2014/main" id="{4CB66C11-67FB-4ED5-82EA-A092539C6217}"/>
              </a:ext>
            </a:extLst>
          </p:cNvPr>
          <p:cNvSpPr txBox="1"/>
          <p:nvPr/>
        </p:nvSpPr>
        <p:spPr>
          <a:xfrm>
            <a:off x="4307840" y="751840"/>
            <a:ext cx="3576320" cy="584775"/>
          </a:xfrm>
          <a:prstGeom prst="rect">
            <a:avLst/>
          </a:prstGeom>
          <a:solidFill>
            <a:schemeClr val="accent1">
              <a:lumMod val="75000"/>
            </a:schemeClr>
          </a:solidFill>
          <a:ln>
            <a:solidFill>
              <a:schemeClr val="accent2">
                <a:lumMod val="40000"/>
                <a:lumOff val="60000"/>
              </a:schemeClr>
            </a:solidFill>
          </a:ln>
        </p:spPr>
        <p:txBody>
          <a:bodyPr wrap="square" rtlCol="0">
            <a:spAutoFit/>
          </a:bodyPr>
          <a:lstStyle/>
          <a:p>
            <a:pPr algn="ctr"/>
            <a:r>
              <a:rPr lang="en-IN" sz="3200" b="1" dirty="0">
                <a:solidFill>
                  <a:schemeClr val="bg1"/>
                </a:solidFill>
              </a:rPr>
              <a:t>Machine Learning</a:t>
            </a:r>
          </a:p>
        </p:txBody>
      </p:sp>
    </p:spTree>
    <p:extLst>
      <p:ext uri="{BB962C8B-B14F-4D97-AF65-F5344CB8AC3E}">
        <p14:creationId xmlns:p14="http://schemas.microsoft.com/office/powerpoint/2010/main" val="4129204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B7A47E-F35C-4BAB-B6F3-43634886BFD0}"/>
              </a:ext>
            </a:extLst>
          </p:cNvPr>
          <p:cNvSpPr/>
          <p:nvPr/>
        </p:nvSpPr>
        <p:spPr>
          <a:xfrm>
            <a:off x="4824082" y="921011"/>
            <a:ext cx="3174459" cy="523220"/>
          </a:xfrm>
          <a:prstGeom prst="rect">
            <a:avLst/>
          </a:prstGeom>
        </p:spPr>
        <p:txBody>
          <a:bodyPr wrap="none">
            <a:spAutoFit/>
          </a:bodyPr>
          <a:lstStyle/>
          <a:p>
            <a:r>
              <a:rPr lang="en-IN" sz="2800" b="1" dirty="0">
                <a:solidFill>
                  <a:schemeClr val="tx2"/>
                </a:solidFill>
              </a:rPr>
              <a:t>What is Regression?</a:t>
            </a:r>
          </a:p>
        </p:txBody>
      </p:sp>
      <p:sp>
        <p:nvSpPr>
          <p:cNvPr id="3" name="Rectangle 2">
            <a:extLst>
              <a:ext uri="{FF2B5EF4-FFF2-40B4-BE49-F238E27FC236}">
                <a16:creationId xmlns:a16="http://schemas.microsoft.com/office/drawing/2014/main" id="{DE0DC05D-3D62-401F-BF6C-CE2FA26EE993}"/>
              </a:ext>
            </a:extLst>
          </p:cNvPr>
          <p:cNvSpPr/>
          <p:nvPr/>
        </p:nvSpPr>
        <p:spPr>
          <a:xfrm>
            <a:off x="481149" y="1454317"/>
            <a:ext cx="10752908" cy="369332"/>
          </a:xfrm>
          <a:prstGeom prst="rect">
            <a:avLst/>
          </a:prstGeom>
        </p:spPr>
        <p:txBody>
          <a:bodyPr wrap="square">
            <a:spAutoFit/>
          </a:bodyPr>
          <a:lstStyle/>
          <a:p>
            <a:r>
              <a:rPr lang="en-IN" dirty="0"/>
              <a:t>➢ What is the relationship between exercise duration and calories burnt? Is it linear or curvilinear?</a:t>
            </a:r>
          </a:p>
        </p:txBody>
      </p:sp>
      <p:pic>
        <p:nvPicPr>
          <p:cNvPr id="5" name="Picture 4">
            <a:extLst>
              <a:ext uri="{FF2B5EF4-FFF2-40B4-BE49-F238E27FC236}">
                <a16:creationId xmlns:a16="http://schemas.microsoft.com/office/drawing/2014/main" id="{7ACD7BCE-0BB4-494D-8879-6D3CD373BD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7381" y="2148729"/>
            <a:ext cx="6422472" cy="3254954"/>
          </a:xfrm>
          <a:prstGeom prst="rect">
            <a:avLst/>
          </a:prstGeom>
        </p:spPr>
      </p:pic>
    </p:spTree>
    <p:extLst>
      <p:ext uri="{BB962C8B-B14F-4D97-AF65-F5344CB8AC3E}">
        <p14:creationId xmlns:p14="http://schemas.microsoft.com/office/powerpoint/2010/main" val="41750223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3DB9FA5-908F-40BB-B873-B3163C7E56D8}"/>
              </a:ext>
            </a:extLst>
          </p:cNvPr>
          <p:cNvSpPr/>
          <p:nvPr/>
        </p:nvSpPr>
        <p:spPr>
          <a:xfrm>
            <a:off x="121920" y="1674674"/>
            <a:ext cx="11602720" cy="1754326"/>
          </a:xfrm>
          <a:prstGeom prst="rect">
            <a:avLst/>
          </a:prstGeom>
        </p:spPr>
        <p:txBody>
          <a:bodyPr wrap="square">
            <a:spAutoFit/>
          </a:bodyPr>
          <a:lstStyle/>
          <a:p>
            <a:r>
              <a:rPr lang="en-US" b="1" dirty="0">
                <a:solidFill>
                  <a:srgbClr val="333333"/>
                </a:solidFill>
                <a:latin typeface="q_serif"/>
              </a:rPr>
              <a:t>What is Unsupervised Learning?</a:t>
            </a:r>
            <a:endParaRPr lang="en-US" dirty="0">
              <a:solidFill>
                <a:srgbClr val="333333"/>
              </a:solidFill>
              <a:latin typeface="q_serif"/>
            </a:endParaRPr>
          </a:p>
          <a:p>
            <a:r>
              <a:rPr lang="en-US" dirty="0">
                <a:solidFill>
                  <a:srgbClr val="333333"/>
                </a:solidFill>
                <a:latin typeface="q_serif"/>
              </a:rPr>
              <a:t>In this process of learning, no one supervises the process, there are </a:t>
            </a:r>
            <a:r>
              <a:rPr lang="en-US" b="1" dirty="0">
                <a:solidFill>
                  <a:srgbClr val="333333"/>
                </a:solidFill>
                <a:latin typeface="q_serif"/>
              </a:rPr>
              <a:t>no correct answers and there is no teacher</a:t>
            </a:r>
            <a:r>
              <a:rPr lang="en-US" dirty="0">
                <a:solidFill>
                  <a:srgbClr val="333333"/>
                </a:solidFill>
                <a:latin typeface="q_serif"/>
              </a:rPr>
              <a:t>. Algorithms are left to their own to discover and present the interesting structure in the data.</a:t>
            </a:r>
          </a:p>
          <a:p>
            <a:r>
              <a:rPr lang="en-US" dirty="0">
                <a:solidFill>
                  <a:srgbClr val="333333"/>
                </a:solidFill>
                <a:latin typeface="q_serif"/>
              </a:rPr>
              <a:t>In the unsupervised learning, the data instances of a training dataset do not have an expected output associated with them. Instead, the algorithm detects patterns based on the original characteristics of the input data. An example of unsupervised learning is clustering. In this, similar data instances are grouped together in order to identify clusters of data.</a:t>
            </a:r>
            <a:endParaRPr lang="en-US" b="0" i="0" dirty="0">
              <a:solidFill>
                <a:srgbClr val="333333"/>
              </a:solidFill>
              <a:effectLst/>
              <a:latin typeface="q_serif"/>
            </a:endParaRPr>
          </a:p>
        </p:txBody>
      </p:sp>
      <p:sp>
        <p:nvSpPr>
          <p:cNvPr id="3" name="TextBox 2">
            <a:extLst>
              <a:ext uri="{FF2B5EF4-FFF2-40B4-BE49-F238E27FC236}">
                <a16:creationId xmlns:a16="http://schemas.microsoft.com/office/drawing/2014/main" id="{8C3874CB-4004-4BFB-8E1C-4479BE5C6814}"/>
              </a:ext>
            </a:extLst>
          </p:cNvPr>
          <p:cNvSpPr txBox="1"/>
          <p:nvPr/>
        </p:nvSpPr>
        <p:spPr>
          <a:xfrm>
            <a:off x="4307840" y="751840"/>
            <a:ext cx="3576320" cy="584775"/>
          </a:xfrm>
          <a:prstGeom prst="rect">
            <a:avLst/>
          </a:prstGeom>
          <a:solidFill>
            <a:schemeClr val="accent1">
              <a:lumMod val="75000"/>
            </a:schemeClr>
          </a:solidFill>
          <a:ln>
            <a:solidFill>
              <a:schemeClr val="accent2">
                <a:lumMod val="40000"/>
                <a:lumOff val="60000"/>
              </a:schemeClr>
            </a:solidFill>
          </a:ln>
        </p:spPr>
        <p:txBody>
          <a:bodyPr wrap="square" rtlCol="0">
            <a:spAutoFit/>
          </a:bodyPr>
          <a:lstStyle/>
          <a:p>
            <a:pPr algn="ctr"/>
            <a:r>
              <a:rPr lang="en-IN" sz="3200" b="1" dirty="0">
                <a:solidFill>
                  <a:schemeClr val="bg1"/>
                </a:solidFill>
              </a:rPr>
              <a:t>Machine Learning</a:t>
            </a:r>
          </a:p>
        </p:txBody>
      </p:sp>
      <p:sp>
        <p:nvSpPr>
          <p:cNvPr id="4" name="Rectangle 3">
            <a:extLst>
              <a:ext uri="{FF2B5EF4-FFF2-40B4-BE49-F238E27FC236}">
                <a16:creationId xmlns:a16="http://schemas.microsoft.com/office/drawing/2014/main" id="{ADE24FEF-F93E-4485-AF70-54ABD22CB563}"/>
              </a:ext>
            </a:extLst>
          </p:cNvPr>
          <p:cNvSpPr/>
          <p:nvPr/>
        </p:nvSpPr>
        <p:spPr>
          <a:xfrm>
            <a:off x="121920" y="4112736"/>
            <a:ext cx="11602720" cy="923330"/>
          </a:xfrm>
          <a:prstGeom prst="rect">
            <a:avLst/>
          </a:prstGeom>
        </p:spPr>
        <p:txBody>
          <a:bodyPr wrap="square">
            <a:spAutoFit/>
          </a:bodyPr>
          <a:lstStyle/>
          <a:p>
            <a:r>
              <a:rPr lang="en-US" b="1" dirty="0">
                <a:solidFill>
                  <a:srgbClr val="333333"/>
                </a:solidFill>
                <a:latin typeface="q_serif"/>
              </a:rPr>
              <a:t>What is Reinforcement Learning?</a:t>
            </a:r>
            <a:endParaRPr lang="en-US" dirty="0">
              <a:solidFill>
                <a:srgbClr val="333333"/>
              </a:solidFill>
              <a:latin typeface="q_serif"/>
            </a:endParaRPr>
          </a:p>
          <a:p>
            <a:r>
              <a:rPr lang="en-US" dirty="0">
                <a:solidFill>
                  <a:srgbClr val="333333"/>
                </a:solidFill>
                <a:latin typeface="q_serif"/>
              </a:rPr>
              <a:t>Reinforcement learning can be thought of as a hit and trial method. A Reward or Penalty point is given for each action. If the machine chooses a correct option it gains the reward point and vice-versa.</a:t>
            </a:r>
            <a:endParaRPr lang="en-US" b="0" i="0" dirty="0">
              <a:solidFill>
                <a:srgbClr val="333333"/>
              </a:solidFill>
              <a:effectLst/>
              <a:latin typeface="q_serif"/>
            </a:endParaRPr>
          </a:p>
        </p:txBody>
      </p:sp>
    </p:spTree>
    <p:extLst>
      <p:ext uri="{BB962C8B-B14F-4D97-AF65-F5344CB8AC3E}">
        <p14:creationId xmlns:p14="http://schemas.microsoft.com/office/powerpoint/2010/main" val="22965342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DD00FB-881D-4D22-819E-5C17E8C63D0E}"/>
              </a:ext>
            </a:extLst>
          </p:cNvPr>
          <p:cNvPicPr>
            <a:picLocks noChangeAspect="1"/>
          </p:cNvPicPr>
          <p:nvPr/>
        </p:nvPicPr>
        <p:blipFill rotWithShape="1">
          <a:blip r:embed="rId2">
            <a:extLst>
              <a:ext uri="{28A0092B-C50C-407E-A947-70E740481C1C}">
                <a14:useLocalDpi xmlns:a14="http://schemas.microsoft.com/office/drawing/2010/main" val="0"/>
              </a:ext>
            </a:extLst>
          </a:blip>
          <a:srcRect t="3376" b="3047"/>
          <a:stretch/>
        </p:blipFill>
        <p:spPr>
          <a:xfrm>
            <a:off x="2377441" y="721360"/>
            <a:ext cx="7985760" cy="5303520"/>
          </a:xfrm>
          <a:prstGeom prst="rect">
            <a:avLst/>
          </a:prstGeom>
        </p:spPr>
      </p:pic>
    </p:spTree>
    <p:extLst>
      <p:ext uri="{BB962C8B-B14F-4D97-AF65-F5344CB8AC3E}">
        <p14:creationId xmlns:p14="http://schemas.microsoft.com/office/powerpoint/2010/main" val="37574544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1EEE0D-C76B-41DC-BE53-6558741184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3064" y="1097107"/>
            <a:ext cx="6355631" cy="3993226"/>
          </a:xfrm>
          <a:prstGeom prst="rect">
            <a:avLst/>
          </a:prstGeom>
        </p:spPr>
      </p:pic>
    </p:spTree>
    <p:extLst>
      <p:ext uri="{BB962C8B-B14F-4D97-AF65-F5344CB8AC3E}">
        <p14:creationId xmlns:p14="http://schemas.microsoft.com/office/powerpoint/2010/main" val="26923111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BBB25C-A684-4516-8227-29665DF12A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7430" y="1177184"/>
            <a:ext cx="7026249" cy="2430991"/>
          </a:xfrm>
          <a:prstGeom prst="rect">
            <a:avLst/>
          </a:prstGeom>
        </p:spPr>
      </p:pic>
      <p:pic>
        <p:nvPicPr>
          <p:cNvPr id="4" name="Picture 3">
            <a:extLst>
              <a:ext uri="{FF2B5EF4-FFF2-40B4-BE49-F238E27FC236}">
                <a16:creationId xmlns:a16="http://schemas.microsoft.com/office/drawing/2014/main" id="{0DC96EA9-30DA-4A69-9FD7-E50348B1E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7430" y="3134360"/>
            <a:ext cx="7148179" cy="3017782"/>
          </a:xfrm>
          <a:prstGeom prst="rect">
            <a:avLst/>
          </a:prstGeom>
        </p:spPr>
      </p:pic>
      <p:sp>
        <p:nvSpPr>
          <p:cNvPr id="5" name="TextBox 4">
            <a:extLst>
              <a:ext uri="{FF2B5EF4-FFF2-40B4-BE49-F238E27FC236}">
                <a16:creationId xmlns:a16="http://schemas.microsoft.com/office/drawing/2014/main" id="{92EC2A9A-6B37-4393-AEC8-434686DAD05D}"/>
              </a:ext>
            </a:extLst>
          </p:cNvPr>
          <p:cNvSpPr txBox="1"/>
          <p:nvPr/>
        </p:nvSpPr>
        <p:spPr>
          <a:xfrm>
            <a:off x="4307840" y="751840"/>
            <a:ext cx="3576320" cy="584775"/>
          </a:xfrm>
          <a:prstGeom prst="rect">
            <a:avLst/>
          </a:prstGeom>
          <a:solidFill>
            <a:schemeClr val="accent1">
              <a:lumMod val="75000"/>
            </a:schemeClr>
          </a:solidFill>
          <a:ln>
            <a:solidFill>
              <a:schemeClr val="accent2">
                <a:lumMod val="40000"/>
                <a:lumOff val="60000"/>
              </a:schemeClr>
            </a:solidFill>
          </a:ln>
        </p:spPr>
        <p:txBody>
          <a:bodyPr wrap="square" rtlCol="0">
            <a:spAutoFit/>
          </a:bodyPr>
          <a:lstStyle/>
          <a:p>
            <a:pPr algn="ctr"/>
            <a:r>
              <a:rPr lang="en-IN" sz="3200" b="1" dirty="0">
                <a:solidFill>
                  <a:schemeClr val="bg1"/>
                </a:solidFill>
              </a:rPr>
              <a:t>Machine Learning</a:t>
            </a:r>
          </a:p>
        </p:txBody>
      </p:sp>
    </p:spTree>
    <p:extLst>
      <p:ext uri="{BB962C8B-B14F-4D97-AF65-F5344CB8AC3E}">
        <p14:creationId xmlns:p14="http://schemas.microsoft.com/office/powerpoint/2010/main" val="23197458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41401F4-6C39-43CC-BA0C-F54B6B9651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832" y="1502233"/>
            <a:ext cx="10406808" cy="4522647"/>
          </a:xfrm>
          <a:prstGeom prst="rect">
            <a:avLst/>
          </a:prstGeom>
        </p:spPr>
      </p:pic>
      <p:sp>
        <p:nvSpPr>
          <p:cNvPr id="9" name="TextBox 8">
            <a:extLst>
              <a:ext uri="{FF2B5EF4-FFF2-40B4-BE49-F238E27FC236}">
                <a16:creationId xmlns:a16="http://schemas.microsoft.com/office/drawing/2014/main" id="{26044DBD-1E88-40DA-8672-BE6F8144EFEC}"/>
              </a:ext>
            </a:extLst>
          </p:cNvPr>
          <p:cNvSpPr txBox="1"/>
          <p:nvPr/>
        </p:nvSpPr>
        <p:spPr>
          <a:xfrm>
            <a:off x="4307840" y="751840"/>
            <a:ext cx="3576320" cy="584775"/>
          </a:xfrm>
          <a:prstGeom prst="rect">
            <a:avLst/>
          </a:prstGeom>
          <a:solidFill>
            <a:schemeClr val="accent1">
              <a:lumMod val="75000"/>
            </a:schemeClr>
          </a:solidFill>
          <a:ln>
            <a:solidFill>
              <a:schemeClr val="accent2">
                <a:lumMod val="40000"/>
                <a:lumOff val="60000"/>
              </a:schemeClr>
            </a:solidFill>
          </a:ln>
        </p:spPr>
        <p:txBody>
          <a:bodyPr wrap="square" rtlCol="0">
            <a:spAutoFit/>
          </a:bodyPr>
          <a:lstStyle/>
          <a:p>
            <a:pPr algn="ctr"/>
            <a:r>
              <a:rPr lang="en-IN" sz="3200" b="1" dirty="0">
                <a:solidFill>
                  <a:schemeClr val="bg1"/>
                </a:solidFill>
              </a:rPr>
              <a:t>NLP</a:t>
            </a:r>
          </a:p>
        </p:txBody>
      </p:sp>
    </p:spTree>
    <p:extLst>
      <p:ext uri="{BB962C8B-B14F-4D97-AF65-F5344CB8AC3E}">
        <p14:creationId xmlns:p14="http://schemas.microsoft.com/office/powerpoint/2010/main" val="19017868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172D6F-AA33-41D3-A211-D5847C78C5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943" y="1105990"/>
            <a:ext cx="10546994" cy="4138019"/>
          </a:xfrm>
          <a:prstGeom prst="rect">
            <a:avLst/>
          </a:prstGeom>
        </p:spPr>
      </p:pic>
      <p:sp>
        <p:nvSpPr>
          <p:cNvPr id="3" name="TextBox 2">
            <a:extLst>
              <a:ext uri="{FF2B5EF4-FFF2-40B4-BE49-F238E27FC236}">
                <a16:creationId xmlns:a16="http://schemas.microsoft.com/office/drawing/2014/main" id="{61D36223-2663-4DED-A3EF-683C95B3DFC9}"/>
              </a:ext>
            </a:extLst>
          </p:cNvPr>
          <p:cNvSpPr txBox="1"/>
          <p:nvPr/>
        </p:nvSpPr>
        <p:spPr>
          <a:xfrm>
            <a:off x="4307840" y="751840"/>
            <a:ext cx="3576320" cy="584775"/>
          </a:xfrm>
          <a:prstGeom prst="rect">
            <a:avLst/>
          </a:prstGeom>
          <a:solidFill>
            <a:schemeClr val="accent1">
              <a:lumMod val="75000"/>
            </a:schemeClr>
          </a:solidFill>
          <a:ln>
            <a:solidFill>
              <a:schemeClr val="accent2">
                <a:lumMod val="40000"/>
                <a:lumOff val="60000"/>
              </a:schemeClr>
            </a:solidFill>
          </a:ln>
        </p:spPr>
        <p:txBody>
          <a:bodyPr wrap="square" rtlCol="0">
            <a:spAutoFit/>
          </a:bodyPr>
          <a:lstStyle/>
          <a:p>
            <a:pPr algn="ctr"/>
            <a:r>
              <a:rPr lang="en-IN" sz="3200" b="1" dirty="0">
                <a:solidFill>
                  <a:schemeClr val="bg1"/>
                </a:solidFill>
              </a:rPr>
              <a:t>History of NLP</a:t>
            </a:r>
          </a:p>
        </p:txBody>
      </p:sp>
    </p:spTree>
    <p:extLst>
      <p:ext uri="{BB962C8B-B14F-4D97-AF65-F5344CB8AC3E}">
        <p14:creationId xmlns:p14="http://schemas.microsoft.com/office/powerpoint/2010/main" val="9671739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1F8FB5-368E-4C9E-BF7B-005547083668}"/>
              </a:ext>
            </a:extLst>
          </p:cNvPr>
          <p:cNvPicPr>
            <a:picLocks noChangeAspect="1"/>
          </p:cNvPicPr>
          <p:nvPr/>
        </p:nvPicPr>
        <p:blipFill rotWithShape="1">
          <a:blip r:embed="rId2">
            <a:extLst>
              <a:ext uri="{28A0092B-C50C-407E-A947-70E740481C1C}">
                <a14:useLocalDpi xmlns:a14="http://schemas.microsoft.com/office/drawing/2010/main" val="0"/>
              </a:ext>
            </a:extLst>
          </a:blip>
          <a:srcRect t="15451" b="5357"/>
          <a:stretch/>
        </p:blipFill>
        <p:spPr>
          <a:xfrm>
            <a:off x="468142" y="1117599"/>
            <a:ext cx="11255715" cy="4622801"/>
          </a:xfrm>
          <a:prstGeom prst="rect">
            <a:avLst/>
          </a:prstGeom>
        </p:spPr>
      </p:pic>
      <p:sp>
        <p:nvSpPr>
          <p:cNvPr id="6" name="TextBox 5">
            <a:extLst>
              <a:ext uri="{FF2B5EF4-FFF2-40B4-BE49-F238E27FC236}">
                <a16:creationId xmlns:a16="http://schemas.microsoft.com/office/drawing/2014/main" id="{91581E45-DD24-4369-B853-96496143246B}"/>
              </a:ext>
            </a:extLst>
          </p:cNvPr>
          <p:cNvSpPr txBox="1"/>
          <p:nvPr/>
        </p:nvSpPr>
        <p:spPr>
          <a:xfrm>
            <a:off x="4307840" y="751840"/>
            <a:ext cx="3576320" cy="584775"/>
          </a:xfrm>
          <a:prstGeom prst="rect">
            <a:avLst/>
          </a:prstGeom>
          <a:solidFill>
            <a:schemeClr val="accent1">
              <a:lumMod val="75000"/>
            </a:schemeClr>
          </a:solidFill>
          <a:ln>
            <a:solidFill>
              <a:schemeClr val="accent2">
                <a:lumMod val="40000"/>
                <a:lumOff val="60000"/>
              </a:schemeClr>
            </a:solidFill>
          </a:ln>
        </p:spPr>
        <p:txBody>
          <a:bodyPr wrap="square" rtlCol="0">
            <a:spAutoFit/>
          </a:bodyPr>
          <a:lstStyle/>
          <a:p>
            <a:pPr algn="ctr"/>
            <a:r>
              <a:rPr lang="en-IN" sz="3200" b="1" dirty="0">
                <a:solidFill>
                  <a:schemeClr val="bg1"/>
                </a:solidFill>
              </a:rPr>
              <a:t>Uses of NLP</a:t>
            </a:r>
          </a:p>
        </p:txBody>
      </p:sp>
    </p:spTree>
    <p:extLst>
      <p:ext uri="{BB962C8B-B14F-4D97-AF65-F5344CB8AC3E}">
        <p14:creationId xmlns:p14="http://schemas.microsoft.com/office/powerpoint/2010/main" val="776560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C859C36-A838-4E8A-8F4B-6958A0F06E2A}"/>
              </a:ext>
            </a:extLst>
          </p:cNvPr>
          <p:cNvSpPr/>
          <p:nvPr/>
        </p:nvSpPr>
        <p:spPr>
          <a:xfrm>
            <a:off x="295469" y="969125"/>
            <a:ext cx="9772262" cy="369332"/>
          </a:xfrm>
          <a:prstGeom prst="rect">
            <a:avLst/>
          </a:prstGeom>
        </p:spPr>
        <p:txBody>
          <a:bodyPr wrap="square">
            <a:spAutoFit/>
          </a:bodyPr>
          <a:lstStyle/>
          <a:p>
            <a:r>
              <a:rPr lang="en-IN" dirty="0"/>
              <a:t>➢ Does exercise have less impact on the number of calories burned after a certain point?</a:t>
            </a:r>
          </a:p>
        </p:txBody>
      </p:sp>
      <p:pic>
        <p:nvPicPr>
          <p:cNvPr id="4" name="Picture 3">
            <a:extLst>
              <a:ext uri="{FF2B5EF4-FFF2-40B4-BE49-F238E27FC236}">
                <a16:creationId xmlns:a16="http://schemas.microsoft.com/office/drawing/2014/main" id="{AA3215EB-6455-477D-BC11-C638451184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4661" y="1539551"/>
            <a:ext cx="6802017" cy="3965509"/>
          </a:xfrm>
          <a:prstGeom prst="rect">
            <a:avLst/>
          </a:prstGeom>
        </p:spPr>
      </p:pic>
    </p:spTree>
    <p:extLst>
      <p:ext uri="{BB962C8B-B14F-4D97-AF65-F5344CB8AC3E}">
        <p14:creationId xmlns:p14="http://schemas.microsoft.com/office/powerpoint/2010/main" val="3303366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309294-99C1-42A5-B745-3D769244D7B3}"/>
              </a:ext>
            </a:extLst>
          </p:cNvPr>
          <p:cNvSpPr/>
          <p:nvPr/>
        </p:nvSpPr>
        <p:spPr>
          <a:xfrm>
            <a:off x="342122" y="857157"/>
            <a:ext cx="10210800" cy="369332"/>
          </a:xfrm>
          <a:prstGeom prst="rect">
            <a:avLst/>
          </a:prstGeom>
        </p:spPr>
        <p:txBody>
          <a:bodyPr wrap="square">
            <a:spAutoFit/>
          </a:bodyPr>
          <a:lstStyle/>
          <a:p>
            <a:r>
              <a:rPr lang="en-IN" dirty="0"/>
              <a:t>➢ How does effort (percentage of time at the target heart rate, the average walking speed) factor in?</a:t>
            </a:r>
          </a:p>
        </p:txBody>
      </p:sp>
      <p:pic>
        <p:nvPicPr>
          <p:cNvPr id="4" name="Picture 3">
            <a:extLst>
              <a:ext uri="{FF2B5EF4-FFF2-40B4-BE49-F238E27FC236}">
                <a16:creationId xmlns:a16="http://schemas.microsoft.com/office/drawing/2014/main" id="{DFBD62AA-9DD7-40F1-806A-7AE18776F1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4855" y="1736231"/>
            <a:ext cx="4302696" cy="3460920"/>
          </a:xfrm>
          <a:prstGeom prst="rect">
            <a:avLst/>
          </a:prstGeom>
        </p:spPr>
      </p:pic>
    </p:spTree>
    <p:extLst>
      <p:ext uri="{BB962C8B-B14F-4D97-AF65-F5344CB8AC3E}">
        <p14:creationId xmlns:p14="http://schemas.microsoft.com/office/powerpoint/2010/main" val="1020292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06BE3E-5F81-434D-99F8-25A16147EF99}"/>
              </a:ext>
            </a:extLst>
          </p:cNvPr>
          <p:cNvSpPr/>
          <p:nvPr/>
        </p:nvSpPr>
        <p:spPr>
          <a:xfrm>
            <a:off x="211493" y="772610"/>
            <a:ext cx="11980507" cy="5509200"/>
          </a:xfrm>
          <a:prstGeom prst="rect">
            <a:avLst/>
          </a:prstGeom>
        </p:spPr>
        <p:txBody>
          <a:bodyPr wrap="square">
            <a:spAutoFit/>
          </a:bodyPr>
          <a:lstStyle/>
          <a:p>
            <a:r>
              <a:rPr lang="en-IN" sz="3200" dirty="0"/>
              <a:t>➢ Every </a:t>
            </a:r>
            <a:r>
              <a:rPr lang="en-IN" sz="3200" b="1" dirty="0">
                <a:solidFill>
                  <a:schemeClr val="tx2"/>
                </a:solidFill>
              </a:rPr>
              <a:t>functional</a:t>
            </a:r>
            <a:r>
              <a:rPr lang="en-IN" sz="3200" dirty="0"/>
              <a:t> area of management uses Regression:</a:t>
            </a:r>
          </a:p>
          <a:p>
            <a:r>
              <a:rPr lang="en-IN" sz="3200" dirty="0"/>
              <a:t>     • </a:t>
            </a:r>
            <a:r>
              <a:rPr lang="en-IN" sz="3200" b="1" dirty="0">
                <a:solidFill>
                  <a:srgbClr val="00B0F0"/>
                </a:solidFill>
              </a:rPr>
              <a:t>Finance </a:t>
            </a:r>
            <a:r>
              <a:rPr lang="en-IN" sz="3200" dirty="0"/>
              <a:t>– Chance of bankruptcy, Credit risk fraud</a:t>
            </a:r>
          </a:p>
          <a:p>
            <a:endParaRPr lang="en-IN" sz="3200" dirty="0"/>
          </a:p>
          <a:p>
            <a:r>
              <a:rPr lang="en-IN" sz="3200" dirty="0"/>
              <a:t>     • </a:t>
            </a:r>
            <a:r>
              <a:rPr lang="en-IN" sz="3200" b="1" dirty="0">
                <a:solidFill>
                  <a:schemeClr val="accent2">
                    <a:lumMod val="75000"/>
                  </a:schemeClr>
                </a:solidFill>
              </a:rPr>
              <a:t>Marketing</a:t>
            </a:r>
            <a:r>
              <a:rPr lang="en-IN" sz="3200" dirty="0"/>
              <a:t> – Sales, Market share, Customer satisfaction, Customer churn, Customer           Retention, Customer Life-time Value</a:t>
            </a:r>
          </a:p>
          <a:p>
            <a:endParaRPr lang="en-IN" sz="3200" dirty="0"/>
          </a:p>
          <a:p>
            <a:r>
              <a:rPr lang="en-IN" sz="3200" dirty="0"/>
              <a:t>     • </a:t>
            </a:r>
            <a:r>
              <a:rPr lang="en-IN" sz="3200" b="1" dirty="0">
                <a:solidFill>
                  <a:srgbClr val="00B050"/>
                </a:solidFill>
              </a:rPr>
              <a:t>Operations</a:t>
            </a:r>
            <a:r>
              <a:rPr lang="en-IN" sz="3200" b="1" dirty="0"/>
              <a:t> </a:t>
            </a:r>
            <a:r>
              <a:rPr lang="en-IN" sz="3200" dirty="0"/>
              <a:t>– Inventory, Productivity, Efficiency</a:t>
            </a:r>
          </a:p>
          <a:p>
            <a:endParaRPr lang="en-IN" sz="3200" dirty="0"/>
          </a:p>
          <a:p>
            <a:r>
              <a:rPr lang="en-IN" sz="3200" dirty="0"/>
              <a:t>     • </a:t>
            </a:r>
            <a:r>
              <a:rPr lang="en-IN" sz="3200" b="1" dirty="0">
                <a:solidFill>
                  <a:srgbClr val="002060"/>
                </a:solidFill>
              </a:rPr>
              <a:t>HR</a:t>
            </a:r>
            <a:r>
              <a:rPr lang="en-IN" sz="3200" b="1" dirty="0"/>
              <a:t> </a:t>
            </a:r>
            <a:r>
              <a:rPr lang="en-IN" sz="3200" dirty="0"/>
              <a:t>– Job satisfaction, Attrition</a:t>
            </a:r>
          </a:p>
          <a:p>
            <a:endParaRPr lang="en-IN" sz="3200" dirty="0"/>
          </a:p>
          <a:p>
            <a:r>
              <a:rPr lang="en-IN" sz="3200" dirty="0"/>
              <a:t>     • </a:t>
            </a:r>
            <a:r>
              <a:rPr lang="en-IN" sz="3200" b="1" dirty="0">
                <a:solidFill>
                  <a:schemeClr val="accent6">
                    <a:lumMod val="50000"/>
                  </a:schemeClr>
                </a:solidFill>
              </a:rPr>
              <a:t>HealthCare</a:t>
            </a:r>
            <a:r>
              <a:rPr lang="en-IN" sz="3200" dirty="0"/>
              <a:t> – New plans, Health Insurance</a:t>
            </a:r>
          </a:p>
        </p:txBody>
      </p:sp>
    </p:spTree>
    <p:extLst>
      <p:ext uri="{BB962C8B-B14F-4D97-AF65-F5344CB8AC3E}">
        <p14:creationId xmlns:p14="http://schemas.microsoft.com/office/powerpoint/2010/main" val="2335184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7450C9-7F05-43F7-AEF6-C4D4A3FF5C6E}"/>
              </a:ext>
            </a:extLst>
          </p:cNvPr>
          <p:cNvSpPr txBox="1"/>
          <p:nvPr/>
        </p:nvSpPr>
        <p:spPr>
          <a:xfrm>
            <a:off x="3685592" y="886408"/>
            <a:ext cx="5078185" cy="584775"/>
          </a:xfrm>
          <a:prstGeom prst="rect">
            <a:avLst/>
          </a:prstGeom>
          <a:noFill/>
        </p:spPr>
        <p:txBody>
          <a:bodyPr wrap="none" rtlCol="0">
            <a:spAutoFit/>
          </a:bodyPr>
          <a:lstStyle/>
          <a:p>
            <a:r>
              <a:rPr lang="en-IN" sz="3200" b="1" dirty="0">
                <a:solidFill>
                  <a:schemeClr val="tx2"/>
                </a:solidFill>
              </a:rPr>
              <a:t>Types Of Regression Analysis</a:t>
            </a:r>
          </a:p>
        </p:txBody>
      </p:sp>
      <p:pic>
        <p:nvPicPr>
          <p:cNvPr id="4" name="Picture 3">
            <a:extLst>
              <a:ext uri="{FF2B5EF4-FFF2-40B4-BE49-F238E27FC236}">
                <a16:creationId xmlns:a16="http://schemas.microsoft.com/office/drawing/2014/main" id="{FD7C3429-7D28-4296-BFFD-BC3E894F8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6037" y="1928268"/>
            <a:ext cx="6074534" cy="3436834"/>
          </a:xfrm>
          <a:prstGeom prst="rect">
            <a:avLst/>
          </a:prstGeom>
        </p:spPr>
      </p:pic>
    </p:spTree>
    <p:extLst>
      <p:ext uri="{BB962C8B-B14F-4D97-AF65-F5344CB8AC3E}">
        <p14:creationId xmlns:p14="http://schemas.microsoft.com/office/powerpoint/2010/main" val="3824745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4F0A62-EFD4-4DAC-96F2-189172DA1B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3961" y="1767695"/>
            <a:ext cx="7323892" cy="3821341"/>
          </a:xfrm>
          <a:prstGeom prst="rect">
            <a:avLst/>
          </a:prstGeom>
        </p:spPr>
      </p:pic>
      <p:sp>
        <p:nvSpPr>
          <p:cNvPr id="4" name="TextBox 3">
            <a:extLst>
              <a:ext uri="{FF2B5EF4-FFF2-40B4-BE49-F238E27FC236}">
                <a16:creationId xmlns:a16="http://schemas.microsoft.com/office/drawing/2014/main" id="{78A54A04-CF51-4B4C-A90E-0201329BBDFC}"/>
              </a:ext>
            </a:extLst>
          </p:cNvPr>
          <p:cNvSpPr txBox="1"/>
          <p:nvPr/>
        </p:nvSpPr>
        <p:spPr>
          <a:xfrm>
            <a:off x="3685592" y="886408"/>
            <a:ext cx="5078185" cy="584775"/>
          </a:xfrm>
          <a:prstGeom prst="rect">
            <a:avLst/>
          </a:prstGeom>
          <a:noFill/>
        </p:spPr>
        <p:txBody>
          <a:bodyPr wrap="none" rtlCol="0">
            <a:spAutoFit/>
          </a:bodyPr>
          <a:lstStyle/>
          <a:p>
            <a:r>
              <a:rPr lang="en-IN" sz="3200" b="1" dirty="0">
                <a:solidFill>
                  <a:schemeClr val="tx2"/>
                </a:solidFill>
              </a:rPr>
              <a:t>Types Of Regression Analysis</a:t>
            </a:r>
          </a:p>
        </p:txBody>
      </p:sp>
    </p:spTree>
    <p:extLst>
      <p:ext uri="{BB962C8B-B14F-4D97-AF65-F5344CB8AC3E}">
        <p14:creationId xmlns:p14="http://schemas.microsoft.com/office/powerpoint/2010/main" val="8537546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1480</TotalTime>
  <Words>1356</Words>
  <Application>Microsoft Office PowerPoint</Application>
  <PresentationFormat>Widescreen</PresentationFormat>
  <Paragraphs>184</Paragraphs>
  <Slides>46</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46</vt:i4>
      </vt:variant>
    </vt:vector>
  </HeadingPairs>
  <TitlesOfParts>
    <vt:vector size="57" baseType="lpstr">
      <vt:lpstr>Arial</vt:lpstr>
      <vt:lpstr>Calibri</vt:lpstr>
      <vt:lpstr>Calibri Light</vt:lpstr>
      <vt:lpstr>Droid Serif</vt:lpstr>
      <vt:lpstr>medium-content-serif-font</vt:lpstr>
      <vt:lpstr>Open Sans</vt:lpstr>
      <vt:lpstr>poppins</vt:lpstr>
      <vt:lpstr>q_serif</vt:lpstr>
      <vt:lpstr>roboto</vt:lpstr>
      <vt:lpstr>Wingdings</vt:lpstr>
      <vt:lpstr>Office Theme</vt:lpstr>
      <vt:lpstr>Regression And Decision Trees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Regression And Decision Trees</dc:title>
  <dc:creator>Gaurav jain</dc:creator>
  <cp:lastModifiedBy>Gaurav jain</cp:lastModifiedBy>
  <cp:revision>14</cp:revision>
  <dcterms:created xsi:type="dcterms:W3CDTF">2018-06-20T04:43:19Z</dcterms:created>
  <dcterms:modified xsi:type="dcterms:W3CDTF">2018-07-03T07:22:17Z</dcterms:modified>
</cp:coreProperties>
</file>